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Inter"/>
      <p:regular r:id="rId24"/>
      <p:bold r:id="rId25"/>
    </p:embeddedFont>
    <p:embeddedFont>
      <p:font typeface="JetBrains Mono Medium"/>
      <p:regular r:id="rId26"/>
      <p:bold r:id="rId27"/>
      <p:italic r:id="rId28"/>
      <p:boldItalic r:id="rId29"/>
    </p:embeddedFont>
    <p:embeddedFont>
      <p:font typeface="Barlow Semi Condensed Medium"/>
      <p:regular r:id="rId30"/>
      <p:bold r:id="rId31"/>
      <p:italic r:id="rId32"/>
      <p:boldItalic r:id="rId33"/>
    </p:embeddedFont>
    <p:embeddedFont>
      <p:font typeface="Inter Medium"/>
      <p:regular r:id="rId34"/>
      <p:bold r:id="rId35"/>
    </p:embeddedFont>
    <p:embeddedFont>
      <p:font typeface="Barlow Semi Condensed SemiBold"/>
      <p:regular r:id="rId36"/>
      <p:bold r:id="rId37"/>
      <p:italic r:id="rId38"/>
      <p:boldItalic r:id="rId39"/>
    </p:embeddedFont>
    <p:embeddedFont>
      <p:font typeface="JetBrains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etBrainsMono-regular.fntdata"/><Relationship Id="rId20" Type="http://schemas.openxmlformats.org/officeDocument/2006/relationships/slide" Target="slides/slide15.xml"/><Relationship Id="rId42" Type="http://schemas.openxmlformats.org/officeDocument/2006/relationships/font" Target="fonts/JetBrainsMono-italic.fntdata"/><Relationship Id="rId41" Type="http://schemas.openxmlformats.org/officeDocument/2006/relationships/font" Target="fonts/JetBrainsMon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JetBrainsMono-boldItalic.fntdata"/><Relationship Id="rId24" Type="http://schemas.openxmlformats.org/officeDocument/2006/relationships/font" Target="fonts/Inter-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JetBrainsMonoMedium-regular.fntdata"/><Relationship Id="rId25" Type="http://schemas.openxmlformats.org/officeDocument/2006/relationships/font" Target="fonts/Inter-bold.fntdata"/><Relationship Id="rId28" Type="http://schemas.openxmlformats.org/officeDocument/2006/relationships/font" Target="fonts/JetBrainsMonoMedium-italic.fntdata"/><Relationship Id="rId27" Type="http://schemas.openxmlformats.org/officeDocument/2006/relationships/font" Target="fonts/JetBrainsMono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JetBrainsMono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SemiCondensedMedium-bold.fntdata"/><Relationship Id="rId30" Type="http://schemas.openxmlformats.org/officeDocument/2006/relationships/font" Target="fonts/BarlowSemiCondensedMedium-regular.fntdata"/><Relationship Id="rId11" Type="http://schemas.openxmlformats.org/officeDocument/2006/relationships/slide" Target="slides/slide6.xml"/><Relationship Id="rId33" Type="http://schemas.openxmlformats.org/officeDocument/2006/relationships/font" Target="fonts/BarlowSemiCondensedMedium-boldItalic.fntdata"/><Relationship Id="rId10" Type="http://schemas.openxmlformats.org/officeDocument/2006/relationships/slide" Target="slides/slide5.xml"/><Relationship Id="rId32" Type="http://schemas.openxmlformats.org/officeDocument/2006/relationships/font" Target="fonts/BarlowSemiCondensedMedium-italic.fntdata"/><Relationship Id="rId13" Type="http://schemas.openxmlformats.org/officeDocument/2006/relationships/slide" Target="slides/slide8.xml"/><Relationship Id="rId35" Type="http://schemas.openxmlformats.org/officeDocument/2006/relationships/font" Target="fonts/InterMedium-bold.fntdata"/><Relationship Id="rId12" Type="http://schemas.openxmlformats.org/officeDocument/2006/relationships/slide" Target="slides/slide7.xml"/><Relationship Id="rId34" Type="http://schemas.openxmlformats.org/officeDocument/2006/relationships/font" Target="fonts/InterMedium-regular.fntdata"/><Relationship Id="rId15" Type="http://schemas.openxmlformats.org/officeDocument/2006/relationships/slide" Target="slides/slide10.xml"/><Relationship Id="rId37" Type="http://schemas.openxmlformats.org/officeDocument/2006/relationships/font" Target="fonts/BarlowSemiCondensedSemiBold-bold.fntdata"/><Relationship Id="rId14" Type="http://schemas.openxmlformats.org/officeDocument/2006/relationships/slide" Target="slides/slide9.xml"/><Relationship Id="rId36" Type="http://schemas.openxmlformats.org/officeDocument/2006/relationships/font" Target="fonts/BarlowSemiCondensedSemiBold-regular.fntdata"/><Relationship Id="rId17" Type="http://schemas.openxmlformats.org/officeDocument/2006/relationships/slide" Target="slides/slide12.xml"/><Relationship Id="rId39" Type="http://schemas.openxmlformats.org/officeDocument/2006/relationships/font" Target="fonts/BarlowSemiCondensedSemiBold-boldItalic.fntdata"/><Relationship Id="rId16" Type="http://schemas.openxmlformats.org/officeDocument/2006/relationships/slide" Target="slides/slide11.xml"/><Relationship Id="rId38" Type="http://schemas.openxmlformats.org/officeDocument/2006/relationships/font" Target="fonts/BarlowSemiCondensedSemi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1" Type="http://schemas.openxmlformats.org/officeDocument/2006/relationships/hyperlink" Target="https://en.wikipedia.org/wiki/Apollo_11" TargetMode="External"/><Relationship Id="rId10" Type="http://schemas.openxmlformats.org/officeDocument/2006/relationships/hyperlink" Target="https://en.wikipedia.org/wiki/Apollo_11_missing_tapes" TargetMode="External"/><Relationship Id="rId13" Type="http://schemas.openxmlformats.org/officeDocument/2006/relationships/hyperlink" Target="https://en.wikipedia.org/wiki/Digital_dark_age#cite_note-8" TargetMode="External"/><Relationship Id="rId12" Type="http://schemas.openxmlformats.org/officeDocument/2006/relationships/hyperlink" Target="https://en.wikipedia.org/wiki/Apollo_11" TargetMode="External"/><Relationship Id="rId1" Type="http://schemas.openxmlformats.org/officeDocument/2006/relationships/notesMaster" Target="../notesMasters/notesMaster1.xml"/><Relationship Id="rId2" Type="http://schemas.openxmlformats.org/officeDocument/2006/relationships/hyperlink" Target="https://en.wikipedia.org/wiki/NASA" TargetMode="External"/><Relationship Id="rId3" Type="http://schemas.openxmlformats.org/officeDocument/2006/relationships/hyperlink" Target="https://en.wikipedia.org/wiki/NASA" TargetMode="External"/><Relationship Id="rId4" Type="http://schemas.openxmlformats.org/officeDocument/2006/relationships/hyperlink" Target="https://en.wikipedia.org/wiki/Viking_program" TargetMode="External"/><Relationship Id="rId9" Type="http://schemas.openxmlformats.org/officeDocument/2006/relationships/hyperlink" Target="https://en.wikipedia.org/wiki/Apollo_11_missing_tapes" TargetMode="External"/><Relationship Id="rId5" Type="http://schemas.openxmlformats.org/officeDocument/2006/relationships/hyperlink" Target="https://en.wikipedia.org/wiki/Viking_program" TargetMode="External"/><Relationship Id="rId6" Type="http://schemas.openxmlformats.org/officeDocument/2006/relationships/hyperlink" Target="https://en.wikipedia.org/wiki/Mars_landing" TargetMode="External"/><Relationship Id="rId7" Type="http://schemas.openxmlformats.org/officeDocument/2006/relationships/hyperlink" Target="https://en.wikipedia.org/wiki/Mars_landing" TargetMode="External"/><Relationship Id="rId8" Type="http://schemas.openxmlformats.org/officeDocument/2006/relationships/hyperlink" Target="https://en.wikipedia.org/wiki/Digital_dark_age#cite_note-7"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Open_standard" TargetMode="External"/><Relationship Id="rId3" Type="http://schemas.openxmlformats.org/officeDocument/2006/relationships/hyperlink" Target="http://en.wikipedia.org/wiki/Open_standard" TargetMode="External"/><Relationship Id="rId4" Type="http://schemas.openxmlformats.org/officeDocument/2006/relationships/hyperlink" Target="https://wiki.archivematica.org/Significant_characteristics" TargetMode="External"/><Relationship Id="rId5" Type="http://schemas.openxmlformats.org/officeDocument/2006/relationships/hyperlink" Target="https://wiki.archivematica.org/Significant_characteristic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3ce3d229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3ce3d229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b4b5486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b4b5486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1b4b54867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1b4b54867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b4b54867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1b4b54867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famous example is</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NASA</a:t>
            </a:r>
            <a:r>
              <a:rPr lang="en">
                <a:solidFill>
                  <a:schemeClr val="dk1"/>
                </a:solidFill>
              </a:rPr>
              <a:t>, whose early space records have suffered from a dark age issue more than once. For over a decade, magnetic tapes from the 1976</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Viking</a:t>
            </a:r>
            <a:r>
              <a:rPr lang="en">
                <a:solidFill>
                  <a:schemeClr val="dk1"/>
                </a:solidFill>
                <a:uFill>
                  <a:noFill/>
                </a:uFill>
                <a:hlinkClick r:id="rId6">
                  <a:extLst>
                    <a:ext uri="{A12FA001-AC4F-418D-AE19-62706E023703}">
                      <ahyp:hlinkClr val="tx"/>
                    </a:ext>
                  </a:extLst>
                </a:hlinkClick>
              </a:rPr>
              <a:t> </a:t>
            </a:r>
            <a:r>
              <a:rPr lang="en" u="sng">
                <a:solidFill>
                  <a:schemeClr val="hlink"/>
                </a:solidFill>
                <a:hlinkClick r:id="rId7"/>
              </a:rPr>
              <a:t>Mars landing</a:t>
            </a:r>
            <a:r>
              <a:rPr lang="en">
                <a:solidFill>
                  <a:schemeClr val="dk1"/>
                </a:solidFill>
              </a:rPr>
              <a:t> were unprocessed. When later analyzed, the data was unreadable as it was in an unknown format and the original programmers had either died or left NASA. The images were eventually extracted following many months of puzzling through the data and examining how the recording machines functioned.</a:t>
            </a:r>
            <a:r>
              <a:rPr baseline="30000" lang="en" u="sng">
                <a:solidFill>
                  <a:schemeClr val="hlink"/>
                </a:solidFill>
                <a:hlinkClick r:id="rId8"/>
              </a:rPr>
              <a:t>[7]</a:t>
            </a:r>
            <a:r>
              <a:rPr lang="en">
                <a:solidFill>
                  <a:schemeClr val="dk1"/>
                </a:solidFill>
              </a:rPr>
              <a:t> The original</a:t>
            </a:r>
            <a:r>
              <a:rPr lang="en">
                <a:solidFill>
                  <a:schemeClr val="dk1"/>
                </a:solidFill>
                <a:uFill>
                  <a:noFill/>
                </a:uFill>
                <a:hlinkClick r:id="rId9">
                  <a:extLst>
                    <a:ext uri="{A12FA001-AC4F-418D-AE19-62706E023703}">
                      <ahyp:hlinkClr val="tx"/>
                    </a:ext>
                  </a:extLst>
                </a:hlinkClick>
              </a:rPr>
              <a:t> </a:t>
            </a:r>
            <a:r>
              <a:rPr lang="en" u="sng">
                <a:solidFill>
                  <a:schemeClr val="hlink"/>
                </a:solidFill>
                <a:hlinkClick r:id="rId10"/>
              </a:rPr>
              <a:t>moon landing tapes</a:t>
            </a:r>
            <a:r>
              <a:rPr lang="en">
                <a:solidFill>
                  <a:schemeClr val="dk1"/>
                </a:solidFill>
              </a:rPr>
              <a:t> were likely erased and reused, with the only video recordings of the</a:t>
            </a:r>
            <a:r>
              <a:rPr lang="en">
                <a:solidFill>
                  <a:schemeClr val="dk1"/>
                </a:solidFill>
                <a:uFill>
                  <a:noFill/>
                </a:uFill>
                <a:hlinkClick r:id="rId11">
                  <a:extLst>
                    <a:ext uri="{A12FA001-AC4F-418D-AE19-62706E023703}">
                      <ahyp:hlinkClr val="tx"/>
                    </a:ext>
                  </a:extLst>
                </a:hlinkClick>
              </a:rPr>
              <a:t> </a:t>
            </a:r>
            <a:r>
              <a:rPr lang="en" u="sng">
                <a:solidFill>
                  <a:schemeClr val="hlink"/>
                </a:solidFill>
                <a:hlinkClick r:id="rId12"/>
              </a:rPr>
              <a:t>Apollo 11</a:t>
            </a:r>
            <a:r>
              <a:rPr lang="en">
                <a:solidFill>
                  <a:schemeClr val="dk1"/>
                </a:solidFill>
              </a:rPr>
              <a:t> landings being later copies.</a:t>
            </a:r>
            <a:r>
              <a:rPr baseline="30000" lang="en" u="sng">
                <a:solidFill>
                  <a:schemeClr val="hlink"/>
                </a:solidFill>
                <a:hlinkClick r:id="rId13"/>
              </a:rPr>
              <a:t>[8]</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b4b54867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b4b54867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Archivematica's primary preservation strategy is to normalize files to preservation and access formats upon ingest. Archivematica's preservation formats are all</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open standards</a:t>
            </a:r>
            <a:r>
              <a:rPr lang="en">
                <a:solidFill>
                  <a:schemeClr val="dk1"/>
                </a:solidFill>
              </a:rPr>
              <a:t>. Additionally, the choice of preservation format is based on community best practices, availability of open-source normalization tools, and an analysis of the</a:t>
            </a:r>
            <a:r>
              <a:rPr lang="en">
                <a:solidFill>
                  <a:schemeClr val="dk1"/>
                </a:solidFill>
                <a:uFill>
                  <a:noFill/>
                </a:uFill>
                <a:hlinkClick r:id="rId4">
                  <a:extLst>
                    <a:ext uri="{A12FA001-AC4F-418D-AE19-62706E023703}">
                      <ahyp:hlinkClr val="tx"/>
                    </a:ext>
                  </a:extLst>
                </a:hlinkClick>
              </a:rPr>
              <a:t> </a:t>
            </a:r>
            <a:r>
              <a:rPr lang="en" u="sng">
                <a:solidFill>
                  <a:schemeClr val="hlink"/>
                </a:solidFill>
                <a:hlinkClick r:id="rId5"/>
              </a:rPr>
              <a:t>significant characteristics</a:t>
            </a:r>
            <a:r>
              <a:rPr lang="en">
                <a:solidFill>
                  <a:schemeClr val="dk1"/>
                </a:solidFill>
              </a:rPr>
              <a:t> for each media type. The choice of access formats is based on the ubiquity of viewers for the file format.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3ce3d2293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3ce3d2293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ce3d2293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ce3d2293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ce3d2293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ce3d2293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ce3d2293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3ce3d2293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3d96f86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3d96f86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1b4b54867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1b4b54867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type of data coming from different kind of repositories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1b4b54867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1b4b54867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1b4b54867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1b4b54867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1b4b54867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1b4b54867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b4b54867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1b4b54867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1b4b54867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1b4b54867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ce3d229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ce3d229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cds.cern.ch/record/2856775" TargetMode="External"/><Relationship Id="rId4" Type="http://schemas.openxmlformats.org/officeDocument/2006/relationships/hyperlink" Target="https://gitlab.cern.ch/digitalmemory/bagit-create" TargetMode="External"/><Relationship Id="rId5" Type="http://schemas.openxmlformats.org/officeDocument/2006/relationships/hyperlink" Target="https://gitlab.cern.ch/digitalmemory/oais-platform" TargetMode="External"/><Relationship Id="rId6" Type="http://schemas.openxmlformats.org/officeDocument/2006/relationships/hyperlink" Target="https://gitlab.cern.ch/digitalmemory/sip-spec" TargetMode="External"/><Relationship Id="rId7" Type="http://schemas.openxmlformats.org/officeDocument/2006/relationships/hyperlink" Target="https://wiki.archivematica.org/Format_policies" TargetMode="External"/><Relationship Id="rId8" Type="http://schemas.openxmlformats.org/officeDocument/2006/relationships/hyperlink" Target="https://cds.cern.ch/record/285755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en.wikipedia.org/wiki/Digital_dark_age"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cds.cern.ch/record/285677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lab.cern.ch/digitalmemory/sip-spec"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00">
                <a:solidFill>
                  <a:srgbClr val="434343"/>
                </a:solidFill>
                <a:latin typeface="Barlow Semi Condensed Medium"/>
                <a:ea typeface="Barlow Semi Condensed Medium"/>
                <a:cs typeface="Barlow Semi Condensed Medium"/>
                <a:sym typeface="Barlow Semi Condensed Medium"/>
              </a:rPr>
              <a:t>The challenge of</a:t>
            </a:r>
            <a:endParaRPr sz="3000">
              <a:solidFill>
                <a:srgbClr val="434343"/>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SzPts val="990"/>
              <a:buNone/>
            </a:pPr>
            <a:r>
              <a:rPr lang="en" sz="4000">
                <a:solidFill>
                  <a:srgbClr val="E06666"/>
                </a:solidFill>
                <a:latin typeface="Barlow Semi Condensed Medium"/>
                <a:ea typeface="Barlow Semi Condensed Medium"/>
                <a:cs typeface="Barlow Semi Condensed Medium"/>
                <a:sym typeface="Barlow Semi Condensed Medium"/>
              </a:rPr>
              <a:t>Digital Preservation at CERN</a:t>
            </a:r>
            <a:endParaRPr sz="4000">
              <a:solidFill>
                <a:srgbClr val="E06666"/>
              </a:solidFill>
              <a:latin typeface="Barlow Semi Condensed Medium"/>
              <a:ea typeface="Barlow Semi Condensed Medium"/>
              <a:cs typeface="Barlow Semi Condensed Medium"/>
              <a:sym typeface="Barlow Semi Condensed Medium"/>
            </a:endParaRPr>
          </a:p>
        </p:txBody>
      </p:sp>
      <p:sp>
        <p:nvSpPr>
          <p:cNvPr id="55" name="Google Shape;55;p13"/>
          <p:cNvSpPr txBox="1"/>
          <p:nvPr>
            <p:ph idx="1" type="subTitle"/>
          </p:nvPr>
        </p:nvSpPr>
        <p:spPr>
          <a:xfrm>
            <a:off x="0" y="4802700"/>
            <a:ext cx="9218700" cy="3408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1300">
                <a:solidFill>
                  <a:srgbClr val="434343"/>
                </a:solidFill>
                <a:latin typeface="Inter Medium"/>
                <a:ea typeface="Inter Medium"/>
                <a:cs typeface="Inter Medium"/>
                <a:sym typeface="Inter Medium"/>
              </a:rPr>
              <a:t>Antonio Vivace</a:t>
            </a:r>
            <a:r>
              <a:rPr lang="en" sz="1300">
                <a:latin typeface="Inter Medium"/>
                <a:ea typeface="Inter Medium"/>
                <a:cs typeface="Inter Medium"/>
                <a:sym typeface="Inter Medium"/>
              </a:rPr>
              <a:t>    </a:t>
            </a:r>
            <a:r>
              <a:rPr lang="en" sz="1300">
                <a:solidFill>
                  <a:srgbClr val="666666"/>
                </a:solidFill>
                <a:latin typeface="Inter Medium"/>
                <a:ea typeface="Inter Medium"/>
                <a:cs typeface="Inter Medium"/>
                <a:sym typeface="Inter Medium"/>
              </a:rPr>
              <a:t>//</a:t>
            </a:r>
            <a:r>
              <a:rPr lang="en" sz="1300">
                <a:latin typeface="Inter Medium"/>
                <a:ea typeface="Inter Medium"/>
                <a:cs typeface="Inter Medium"/>
                <a:sym typeface="Inter Medium"/>
              </a:rPr>
              <a:t>   </a:t>
            </a:r>
            <a:r>
              <a:rPr lang="en" sz="1300">
                <a:solidFill>
                  <a:srgbClr val="D9D9D9"/>
                </a:solidFill>
                <a:latin typeface="Inter Medium"/>
                <a:ea typeface="Inter Medium"/>
                <a:cs typeface="Inter Medium"/>
                <a:sym typeface="Inter Medium"/>
              </a:rPr>
              <a:t> </a:t>
            </a:r>
            <a:r>
              <a:rPr lang="en" sz="1300">
                <a:solidFill>
                  <a:srgbClr val="434343"/>
                </a:solidFill>
                <a:latin typeface="Inter Medium"/>
                <a:ea typeface="Inter Medium"/>
                <a:cs typeface="Inter Medium"/>
                <a:sym typeface="Inter Medium"/>
              </a:rPr>
              <a:t>PV2023 -</a:t>
            </a:r>
            <a:r>
              <a:rPr lang="en" sz="1300">
                <a:solidFill>
                  <a:srgbClr val="434343"/>
                </a:solidFill>
                <a:latin typeface="Inter Medium"/>
                <a:ea typeface="Inter Medium"/>
                <a:cs typeface="Inter Medium"/>
                <a:sym typeface="Inter Medium"/>
              </a:rPr>
              <a:t> May 3rd 2023</a:t>
            </a:r>
            <a:r>
              <a:rPr lang="en" sz="1300">
                <a:latin typeface="Inter Medium"/>
                <a:ea typeface="Inter Medium"/>
                <a:cs typeface="Inter Medium"/>
                <a:sym typeface="Inter Medium"/>
              </a:rPr>
              <a:t>    </a:t>
            </a:r>
            <a:r>
              <a:rPr lang="en" sz="1300">
                <a:solidFill>
                  <a:srgbClr val="666666"/>
                </a:solidFill>
                <a:latin typeface="Inter Medium"/>
                <a:ea typeface="Inter Medium"/>
                <a:cs typeface="Inter Medium"/>
                <a:sym typeface="Inter Medium"/>
              </a:rPr>
              <a:t>//</a:t>
            </a:r>
            <a:r>
              <a:rPr lang="en" sz="1300">
                <a:latin typeface="Inter Medium"/>
                <a:ea typeface="Inter Medium"/>
                <a:cs typeface="Inter Medium"/>
                <a:sym typeface="Inter Medium"/>
              </a:rPr>
              <a:t>    </a:t>
            </a:r>
            <a:r>
              <a:rPr lang="en" sz="1300">
                <a:solidFill>
                  <a:srgbClr val="434343"/>
                </a:solidFill>
                <a:latin typeface="Inter Medium"/>
                <a:ea typeface="Inter Medium"/>
                <a:cs typeface="Inter Medium"/>
                <a:sym typeface="Inter Medium"/>
              </a:rPr>
              <a:t>avivace@cern.ch</a:t>
            </a:r>
            <a:endParaRPr sz="1300">
              <a:solidFill>
                <a:srgbClr val="434343"/>
              </a:solidFill>
              <a:latin typeface="Inter Medium"/>
              <a:ea typeface="Inter Medium"/>
              <a:cs typeface="Inter Medium"/>
              <a:sym typeface="Inter Medium"/>
            </a:endParaRPr>
          </a:p>
        </p:txBody>
      </p:sp>
      <p:pic>
        <p:nvPicPr>
          <p:cNvPr id="56" name="Google Shape;56;p13"/>
          <p:cNvPicPr preferRelativeResize="0"/>
          <p:nvPr/>
        </p:nvPicPr>
        <p:blipFill>
          <a:blip r:embed="rId3">
            <a:alphaModFix/>
          </a:blip>
          <a:stretch>
            <a:fillRect/>
          </a:stretch>
        </p:blipFill>
        <p:spPr>
          <a:xfrm>
            <a:off x="8386075" y="4315325"/>
            <a:ext cx="693774" cy="689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28" name="Google Shape;128;p22"/>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Further improvements</a:t>
            </a:r>
            <a:endParaRPr sz="3000">
              <a:solidFill>
                <a:srgbClr val="434343"/>
              </a:solidFill>
              <a:latin typeface="Barlow Semi Condensed SemiBold"/>
              <a:ea typeface="Barlow Semi Condensed SemiBold"/>
              <a:cs typeface="Barlow Semi Condensed SemiBold"/>
              <a:sym typeface="Barlow Semi Condensed SemiBold"/>
            </a:endParaRPr>
          </a:p>
        </p:txBody>
      </p:sp>
      <p:sp>
        <p:nvSpPr>
          <p:cNvPr id="129" name="Google Shape;129;p22"/>
          <p:cNvSpPr txBox="1"/>
          <p:nvPr/>
        </p:nvSpPr>
        <p:spPr>
          <a:xfrm>
            <a:off x="347275" y="1173500"/>
            <a:ext cx="50610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rgbClr val="434343"/>
              </a:buClr>
              <a:buSzPts val="1800"/>
              <a:buFont typeface="Inter"/>
              <a:buChar char="-"/>
            </a:pPr>
            <a:r>
              <a:rPr lang="en" sz="1800">
                <a:solidFill>
                  <a:srgbClr val="434343"/>
                </a:solidFill>
                <a:latin typeface="Inter"/>
                <a:ea typeface="Inter"/>
                <a:cs typeface="Inter"/>
                <a:sym typeface="Inter"/>
              </a:rPr>
              <a:t>Moving SIP creation to the repositories</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Appraisal and </a:t>
            </a:r>
            <a:r>
              <a:rPr lang="en" sz="1800">
                <a:solidFill>
                  <a:srgbClr val="434343"/>
                </a:solidFill>
                <a:latin typeface="Inter"/>
                <a:ea typeface="Inter"/>
                <a:cs typeface="Inter"/>
                <a:sym typeface="Inter"/>
              </a:rPr>
              <a:t>content</a:t>
            </a:r>
            <a:r>
              <a:rPr lang="en" sz="1800">
                <a:solidFill>
                  <a:srgbClr val="434343"/>
                </a:solidFill>
                <a:latin typeface="Inter"/>
                <a:ea typeface="Inter"/>
                <a:cs typeface="Inter"/>
                <a:sym typeface="Inter"/>
              </a:rPr>
              <a:t> selection</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Archivematica and the support for Office documents</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Access to the Registry</a:t>
            </a:r>
            <a:endParaRPr sz="1800">
              <a:solidFill>
                <a:srgbClr val="434343"/>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idx="1" type="body"/>
          </p:nvPr>
        </p:nvSpPr>
        <p:spPr>
          <a:xfrm>
            <a:off x="311700" y="1152475"/>
            <a:ext cx="8520600" cy="37947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CERN Digital Preservation Strategy: proposal</a:t>
            </a:r>
            <a:br>
              <a:rPr lang="en" sz="1600">
                <a:solidFill>
                  <a:srgbClr val="000000"/>
                </a:solidFill>
                <a:latin typeface="Inter"/>
                <a:ea typeface="Inter"/>
                <a:cs typeface="Inter"/>
                <a:sym typeface="Inter"/>
              </a:rPr>
            </a:br>
            <a:r>
              <a:rPr lang="en" sz="1600" u="sng">
                <a:solidFill>
                  <a:srgbClr val="3C78D8"/>
                </a:solidFill>
                <a:latin typeface="Inter Medium"/>
                <a:ea typeface="Inter Medium"/>
                <a:cs typeface="Inter Medium"/>
                <a:sym typeface="Inter Medium"/>
                <a:hlinkClick r:id="rId3">
                  <a:extLst>
                    <a:ext uri="{A12FA001-AC4F-418D-AE19-62706E023703}">
                      <ahyp:hlinkClr val="tx"/>
                    </a:ext>
                  </a:extLst>
                </a:hlinkClick>
              </a:rPr>
              <a:t>http://cds.cern.ch/record/2856775</a:t>
            </a:r>
            <a:r>
              <a:rPr lang="en" sz="1600">
                <a:latin typeface="Inter Medium"/>
                <a:ea typeface="Inter Medium"/>
                <a:cs typeface="Inter Medium"/>
                <a:sym typeface="Inter Medium"/>
              </a:rPr>
              <a:t> </a:t>
            </a:r>
            <a:endParaRPr sz="1600">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BagIt Create</a:t>
            </a:r>
            <a:br>
              <a:rPr lang="en" sz="1600">
                <a:latin typeface="Inter Medium"/>
                <a:ea typeface="Inter Medium"/>
                <a:cs typeface="Inter Medium"/>
                <a:sym typeface="Inter Medium"/>
              </a:rPr>
            </a:br>
            <a:r>
              <a:rPr lang="en" sz="1600" u="sng">
                <a:solidFill>
                  <a:srgbClr val="3C78D8"/>
                </a:solidFill>
                <a:latin typeface="Inter Medium"/>
                <a:ea typeface="Inter Medium"/>
                <a:cs typeface="Inter Medium"/>
                <a:sym typeface="Inter Medium"/>
                <a:hlinkClick r:id="rId4">
                  <a:extLst>
                    <a:ext uri="{A12FA001-AC4F-418D-AE19-62706E023703}">
                      <ahyp:hlinkClr val="tx"/>
                    </a:ext>
                  </a:extLst>
                </a:hlinkClick>
              </a:rPr>
              <a:t>https://gitlab.cern.ch/digitalmemory/bagit-create</a:t>
            </a:r>
            <a:endParaRPr sz="1600">
              <a:solidFill>
                <a:srgbClr val="3C78D8"/>
              </a:solidFill>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OAIS Platform</a:t>
            </a:r>
            <a:br>
              <a:rPr lang="en" sz="1600">
                <a:solidFill>
                  <a:srgbClr val="3C78D8"/>
                </a:solidFill>
                <a:latin typeface="Inter Medium"/>
                <a:ea typeface="Inter Medium"/>
                <a:cs typeface="Inter Medium"/>
                <a:sym typeface="Inter Medium"/>
              </a:rPr>
            </a:br>
            <a:r>
              <a:rPr lang="en" sz="1600" u="sng">
                <a:solidFill>
                  <a:srgbClr val="3C78D8"/>
                </a:solidFill>
                <a:latin typeface="Inter Medium"/>
                <a:ea typeface="Inter Medium"/>
                <a:cs typeface="Inter Medium"/>
                <a:sym typeface="Inter Medium"/>
                <a:hlinkClick r:id="rId5">
                  <a:extLst>
                    <a:ext uri="{A12FA001-AC4F-418D-AE19-62706E023703}">
                      <ahyp:hlinkClr val="tx"/>
                    </a:ext>
                  </a:extLst>
                </a:hlinkClick>
              </a:rPr>
              <a:t>https://gitlab.cern.ch/digitalmemory/oais-platform</a:t>
            </a:r>
            <a:endParaRPr sz="1600">
              <a:solidFill>
                <a:srgbClr val="3C78D8"/>
              </a:solidFill>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CERN SIP Specification</a:t>
            </a:r>
            <a:br>
              <a:rPr lang="en" sz="1600">
                <a:solidFill>
                  <a:srgbClr val="3C78D8"/>
                </a:solidFill>
                <a:latin typeface="Inter Medium"/>
                <a:ea typeface="Inter Medium"/>
                <a:cs typeface="Inter Medium"/>
                <a:sym typeface="Inter Medium"/>
              </a:rPr>
            </a:br>
            <a:r>
              <a:rPr lang="en" sz="1600" u="sng">
                <a:solidFill>
                  <a:srgbClr val="3C78D8"/>
                </a:solidFill>
                <a:latin typeface="Inter Medium"/>
                <a:ea typeface="Inter Medium"/>
                <a:cs typeface="Inter Medium"/>
                <a:sym typeface="Inter Medium"/>
                <a:hlinkClick r:id="rId6">
                  <a:extLst>
                    <a:ext uri="{A12FA001-AC4F-418D-AE19-62706E023703}">
                      <ahyp:hlinkClr val="tx"/>
                    </a:ext>
                  </a:extLst>
                </a:hlinkClick>
              </a:rPr>
              <a:t>https://gitlab.cern.ch/digitalmemory/sip-spec</a:t>
            </a:r>
            <a:endParaRPr sz="1600">
              <a:solidFill>
                <a:srgbClr val="3C78D8"/>
              </a:solidFill>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Format Policies</a:t>
            </a:r>
            <a:br>
              <a:rPr lang="en" sz="1600">
                <a:solidFill>
                  <a:srgbClr val="3C78D8"/>
                </a:solidFill>
                <a:latin typeface="Inter Medium"/>
                <a:ea typeface="Inter Medium"/>
                <a:cs typeface="Inter Medium"/>
                <a:sym typeface="Inter Medium"/>
              </a:rPr>
            </a:br>
            <a:r>
              <a:rPr lang="en" sz="1600" u="sng">
                <a:solidFill>
                  <a:srgbClr val="3C78D8"/>
                </a:solidFill>
                <a:latin typeface="Inter Medium"/>
                <a:ea typeface="Inter Medium"/>
                <a:cs typeface="Inter Medium"/>
                <a:sym typeface="Inter Medium"/>
                <a:hlinkClick r:id="rId7">
                  <a:extLst>
                    <a:ext uri="{A12FA001-AC4F-418D-AE19-62706E023703}">
                      <ahyp:hlinkClr val="tx"/>
                    </a:ext>
                  </a:extLst>
                </a:hlinkClick>
              </a:rPr>
              <a:t>https://wiki.archivematica.org/Format_policies</a:t>
            </a:r>
            <a:endParaRPr sz="1600">
              <a:solidFill>
                <a:srgbClr val="3C78D8"/>
              </a:solidFill>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The Challenge of Digital Preservation at CERN</a:t>
            </a:r>
            <a:br>
              <a:rPr lang="en" sz="1600">
                <a:solidFill>
                  <a:srgbClr val="434343"/>
                </a:solidFill>
                <a:latin typeface="Inter Medium"/>
                <a:ea typeface="Inter Medium"/>
                <a:cs typeface="Inter Medium"/>
                <a:sym typeface="Inter Medium"/>
              </a:rPr>
            </a:br>
            <a:r>
              <a:rPr lang="en" sz="1600" u="sng">
                <a:solidFill>
                  <a:srgbClr val="3C78D8"/>
                </a:solidFill>
                <a:latin typeface="Inter Medium"/>
                <a:ea typeface="Inter Medium"/>
                <a:cs typeface="Inter Medium"/>
                <a:sym typeface="Inter Medium"/>
                <a:hlinkClick r:id="rId8">
                  <a:extLst>
                    <a:ext uri="{A12FA001-AC4F-418D-AE19-62706E023703}">
                      <ahyp:hlinkClr val="tx"/>
                    </a:ext>
                  </a:extLst>
                </a:hlinkClick>
              </a:rPr>
              <a:t>https://cds.cern.ch/record/2857550</a:t>
            </a:r>
            <a:endParaRPr sz="1600">
              <a:solidFill>
                <a:srgbClr val="3C78D8"/>
              </a:solidFill>
              <a:latin typeface="Inter Medium"/>
              <a:ea typeface="Inter Medium"/>
              <a:cs typeface="Inter Medium"/>
              <a:sym typeface="Inter Medium"/>
            </a:endParaRPr>
          </a:p>
        </p:txBody>
      </p:sp>
      <p:sp>
        <p:nvSpPr>
          <p:cNvPr id="135" name="Google Shape;13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36" name="Google Shape;136;p23"/>
          <p:cNvSpPr txBox="1"/>
          <p:nvPr>
            <p:ph type="title"/>
          </p:nvPr>
        </p:nvSpPr>
        <p:spPr>
          <a:xfrm>
            <a:off x="311700" y="236950"/>
            <a:ext cx="8520600" cy="591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lang="en" sz="3020">
                <a:solidFill>
                  <a:srgbClr val="434343"/>
                </a:solidFill>
                <a:latin typeface="Barlow Semi Condensed SemiBold"/>
                <a:ea typeface="Barlow Semi Condensed SemiBold"/>
                <a:cs typeface="Barlow Semi Condensed SemiBold"/>
                <a:sym typeface="Barlow Semi Condensed SemiBold"/>
              </a:rPr>
              <a:t>References &amp; Links</a:t>
            </a:r>
            <a:endParaRPr sz="3020">
              <a:solidFill>
                <a:srgbClr val="434343"/>
              </a:solidFill>
              <a:latin typeface="Barlow Semi Condensed SemiBold"/>
              <a:ea typeface="Barlow Semi Condensed SemiBold"/>
              <a:cs typeface="Barlow Semi Condensed SemiBold"/>
              <a:sym typeface="Barlow Semi Condensed SemiBold"/>
            </a:endParaRPr>
          </a:p>
          <a:p>
            <a:pPr indent="0" lvl="0" marL="0" rtl="0" algn="r">
              <a:spcBef>
                <a:spcPts val="0"/>
              </a:spcBef>
              <a:spcAft>
                <a:spcPts val="0"/>
              </a:spcAft>
              <a:buSzPts val="990"/>
              <a:buNone/>
            </a:pPr>
            <a:r>
              <a:t/>
            </a:r>
            <a:endParaRPr sz="3000">
              <a:solidFill>
                <a:srgbClr val="F3F3F3"/>
              </a:solidFill>
              <a:latin typeface="Barlow Semi Condensed SemiBold"/>
              <a:ea typeface="Barlow Semi Condensed SemiBold"/>
              <a:cs typeface="Barlow Semi Condensed SemiBold"/>
              <a:sym typeface="Barlow Semi Condensed SemiBold"/>
            </a:endParaRPr>
          </a:p>
          <a:p>
            <a:pPr indent="0" lvl="0" marL="0" rtl="0" algn="l">
              <a:spcBef>
                <a:spcPts val="0"/>
              </a:spcBef>
              <a:spcAft>
                <a:spcPts val="0"/>
              </a:spcAft>
              <a:buSzPts val="990"/>
              <a:buNone/>
            </a:pPr>
            <a:r>
              <a:t/>
            </a:r>
            <a:endParaRPr sz="3000">
              <a:solidFill>
                <a:srgbClr val="F3F3F3"/>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42" name="Google Shape;142;p24"/>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Backup</a:t>
            </a:r>
            <a:endParaRPr sz="3000">
              <a:solidFill>
                <a:srgbClr val="434343"/>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idx="1" type="body"/>
          </p:nvPr>
        </p:nvSpPr>
        <p:spPr>
          <a:xfrm>
            <a:off x="311700" y="1291425"/>
            <a:ext cx="4822200" cy="41316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Media which cannot be read</a:t>
            </a:r>
            <a:endParaRPr sz="1600">
              <a:solidFill>
                <a:srgbClr val="434343"/>
              </a:solidFill>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Information trapped in legacy systems</a:t>
            </a:r>
            <a:endParaRPr sz="1600">
              <a:solidFill>
                <a:srgbClr val="434343"/>
              </a:solidFill>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Incomplete metadata and uncomplete context</a:t>
            </a:r>
            <a:endParaRPr sz="1600">
              <a:solidFill>
                <a:srgbClr val="434343"/>
              </a:solidFill>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Unclear ownership &amp; provenance</a:t>
            </a:r>
            <a:endParaRPr sz="1600">
              <a:solidFill>
                <a:srgbClr val="434343"/>
              </a:solidFill>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Corrupted or deleted files</a:t>
            </a:r>
            <a:endParaRPr sz="1600">
              <a:solidFill>
                <a:srgbClr val="434343"/>
              </a:solidFill>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Expired software licenses</a:t>
            </a:r>
            <a:endParaRPr sz="1600">
              <a:solidFill>
                <a:srgbClr val="434343"/>
              </a:solidFill>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Expired vendor supports</a:t>
            </a:r>
            <a:endParaRPr sz="1600">
              <a:solidFill>
                <a:srgbClr val="434343"/>
              </a:solidFill>
              <a:latin typeface="Inter Medium"/>
              <a:ea typeface="Inter Medium"/>
              <a:cs typeface="Inter Medium"/>
              <a:sym typeface="Inter Medium"/>
            </a:endParaRPr>
          </a:p>
          <a:p>
            <a:pPr indent="-330200" lvl="0" marL="457200" rtl="0" algn="l">
              <a:spcBef>
                <a:spcPts val="0"/>
              </a:spcBef>
              <a:spcAft>
                <a:spcPts val="0"/>
              </a:spcAft>
              <a:buClr>
                <a:srgbClr val="434343"/>
              </a:buClr>
              <a:buSzPts val="1600"/>
              <a:buFont typeface="Inter Medium"/>
              <a:buAutoNum type="arabicPeriod"/>
            </a:pPr>
            <a:r>
              <a:rPr lang="en" sz="1600">
                <a:solidFill>
                  <a:srgbClr val="434343"/>
                </a:solidFill>
                <a:latin typeface="Inter Medium"/>
                <a:ea typeface="Inter Medium"/>
                <a:cs typeface="Inter Medium"/>
                <a:sym typeface="Inter Medium"/>
              </a:rPr>
              <a:t>Lossy conversions or migrations</a:t>
            </a:r>
            <a:endParaRPr sz="1600">
              <a:solidFill>
                <a:srgbClr val="434343"/>
              </a:solidFill>
              <a:latin typeface="Inter Medium"/>
              <a:ea typeface="Inter Medium"/>
              <a:cs typeface="Inter Medium"/>
              <a:sym typeface="Inter Medium"/>
            </a:endParaRPr>
          </a:p>
          <a:p>
            <a:pPr indent="0" lvl="0" marL="0" rtl="0" algn="l">
              <a:spcBef>
                <a:spcPts val="1200"/>
              </a:spcBef>
              <a:spcAft>
                <a:spcPts val="1200"/>
              </a:spcAft>
              <a:buNone/>
            </a:pPr>
            <a:r>
              <a:rPr lang="en" sz="1400">
                <a:solidFill>
                  <a:srgbClr val="CCCCCC"/>
                </a:solidFill>
                <a:latin typeface="Inter Medium"/>
                <a:ea typeface="Inter Medium"/>
                <a:cs typeface="Inter Medium"/>
                <a:sym typeface="Inter Medium"/>
              </a:rPr>
              <a:t>-&gt; </a:t>
            </a:r>
            <a:r>
              <a:rPr lang="en" sz="1400">
                <a:solidFill>
                  <a:srgbClr val="3C78D8"/>
                </a:solidFill>
                <a:uFill>
                  <a:noFill/>
                </a:uFill>
                <a:latin typeface="Inter Medium"/>
                <a:ea typeface="Inter Medium"/>
                <a:cs typeface="Inter Medium"/>
                <a:sym typeface="Inter Medium"/>
                <a:hlinkClick r:id="rId3">
                  <a:extLst>
                    <a:ext uri="{A12FA001-AC4F-418D-AE19-62706E023703}">
                      <ahyp:hlinkClr val="tx"/>
                    </a:ext>
                  </a:extLst>
                </a:hlinkClick>
              </a:rPr>
              <a:t>Digital Dark Age</a:t>
            </a:r>
            <a:endParaRPr sz="1400">
              <a:solidFill>
                <a:srgbClr val="3C78D8"/>
              </a:solidFill>
              <a:latin typeface="Inter Medium"/>
              <a:ea typeface="Inter Medium"/>
              <a:cs typeface="Inter Medium"/>
              <a:sym typeface="Inter Medium"/>
            </a:endParaRPr>
          </a:p>
        </p:txBody>
      </p:sp>
      <p:sp>
        <p:nvSpPr>
          <p:cNvPr id="148" name="Google Shape;14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49" name="Google Shape;149;p25"/>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Risks &amp; Challenges</a:t>
            </a:r>
            <a:endParaRPr sz="3000">
              <a:solidFill>
                <a:srgbClr val="434343"/>
              </a:solidFill>
              <a:latin typeface="Barlow Semi Condensed SemiBold"/>
              <a:ea typeface="Barlow Semi Condensed SemiBold"/>
              <a:cs typeface="Barlow Semi Condensed SemiBold"/>
              <a:sym typeface="Barlow Semi Condensed SemiBold"/>
            </a:endParaRPr>
          </a:p>
        </p:txBody>
      </p:sp>
      <p:pic>
        <p:nvPicPr>
          <p:cNvPr id="150" name="Google Shape;150;p25"/>
          <p:cNvPicPr preferRelativeResize="0"/>
          <p:nvPr/>
        </p:nvPicPr>
        <p:blipFill>
          <a:blip r:embed="rId4">
            <a:alphaModFix/>
          </a:blip>
          <a:stretch>
            <a:fillRect/>
          </a:stretch>
        </p:blipFill>
        <p:spPr>
          <a:xfrm>
            <a:off x="5134026" y="1175850"/>
            <a:ext cx="3698275" cy="2918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56" name="Google Shape;156;p26"/>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Archivematica default format policies </a:t>
            </a:r>
            <a:endParaRPr sz="3000">
              <a:solidFill>
                <a:srgbClr val="434343"/>
              </a:solidFill>
              <a:latin typeface="Barlow Semi Condensed SemiBold"/>
              <a:ea typeface="Barlow Semi Condensed SemiBold"/>
              <a:cs typeface="Barlow Semi Condensed SemiBold"/>
              <a:sym typeface="Barlow Semi Condensed SemiBold"/>
            </a:endParaRPr>
          </a:p>
        </p:txBody>
      </p:sp>
      <p:pic>
        <p:nvPicPr>
          <p:cNvPr id="157" name="Google Shape;157;p26"/>
          <p:cNvPicPr preferRelativeResize="0"/>
          <p:nvPr/>
        </p:nvPicPr>
        <p:blipFill>
          <a:blip r:embed="rId3">
            <a:alphaModFix/>
          </a:blip>
          <a:stretch>
            <a:fillRect/>
          </a:stretch>
        </p:blipFill>
        <p:spPr>
          <a:xfrm>
            <a:off x="770875" y="934500"/>
            <a:ext cx="7602261" cy="4029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63" name="Google Shape;163;p27"/>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Harvest UI</a:t>
            </a:r>
            <a:endParaRPr sz="3000">
              <a:solidFill>
                <a:srgbClr val="434343"/>
              </a:solidFill>
              <a:latin typeface="Barlow Semi Condensed SemiBold"/>
              <a:ea typeface="Barlow Semi Condensed SemiBold"/>
              <a:cs typeface="Barlow Semi Condensed SemiBold"/>
              <a:sym typeface="Barlow Semi Condensed SemiBold"/>
            </a:endParaRPr>
          </a:p>
        </p:txBody>
      </p:sp>
      <p:pic>
        <p:nvPicPr>
          <p:cNvPr id="164" name="Google Shape;164;p27"/>
          <p:cNvPicPr preferRelativeResize="0"/>
          <p:nvPr/>
        </p:nvPicPr>
        <p:blipFill>
          <a:blip r:embed="rId3">
            <a:alphaModFix/>
          </a:blip>
          <a:stretch>
            <a:fillRect/>
          </a:stretch>
        </p:blipFill>
        <p:spPr>
          <a:xfrm>
            <a:off x="1011025" y="962050"/>
            <a:ext cx="6818891" cy="4029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70" name="Google Shape;170;p28"/>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Pipeline overview</a:t>
            </a:r>
            <a:endParaRPr sz="3000">
              <a:solidFill>
                <a:srgbClr val="434343"/>
              </a:solidFill>
              <a:latin typeface="Barlow Semi Condensed SemiBold"/>
              <a:ea typeface="Barlow Semi Condensed SemiBold"/>
              <a:cs typeface="Barlow Semi Condensed SemiBold"/>
              <a:sym typeface="Barlow Semi Condensed SemiBold"/>
            </a:endParaRPr>
          </a:p>
        </p:txBody>
      </p:sp>
      <p:pic>
        <p:nvPicPr>
          <p:cNvPr id="171" name="Google Shape;171;p28"/>
          <p:cNvPicPr preferRelativeResize="0"/>
          <p:nvPr/>
        </p:nvPicPr>
        <p:blipFill>
          <a:blip r:embed="rId3">
            <a:alphaModFix/>
          </a:blip>
          <a:stretch>
            <a:fillRect/>
          </a:stretch>
        </p:blipFill>
        <p:spPr>
          <a:xfrm>
            <a:off x="455450" y="962050"/>
            <a:ext cx="8097857" cy="35487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77" name="Google Shape;177;p29"/>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Registry</a:t>
            </a:r>
            <a:endParaRPr sz="3000">
              <a:solidFill>
                <a:srgbClr val="434343"/>
              </a:solidFill>
              <a:latin typeface="Barlow Semi Condensed SemiBold"/>
              <a:ea typeface="Barlow Semi Condensed SemiBold"/>
              <a:cs typeface="Barlow Semi Condensed SemiBold"/>
              <a:sym typeface="Barlow Semi Condensed SemiBold"/>
            </a:endParaRPr>
          </a:p>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results</a:t>
            </a:r>
            <a:endParaRPr sz="3000">
              <a:solidFill>
                <a:srgbClr val="434343"/>
              </a:solidFill>
              <a:latin typeface="Barlow Semi Condensed SemiBold"/>
              <a:ea typeface="Barlow Semi Condensed SemiBold"/>
              <a:cs typeface="Barlow Semi Condensed SemiBold"/>
              <a:sym typeface="Barlow Semi Condensed SemiBold"/>
            </a:endParaRPr>
          </a:p>
        </p:txBody>
      </p:sp>
      <p:pic>
        <p:nvPicPr>
          <p:cNvPr id="178" name="Google Shape;178;p29"/>
          <p:cNvPicPr preferRelativeResize="0"/>
          <p:nvPr/>
        </p:nvPicPr>
        <p:blipFill>
          <a:blip r:embed="rId3">
            <a:alphaModFix/>
          </a:blip>
          <a:stretch>
            <a:fillRect/>
          </a:stretch>
        </p:blipFill>
        <p:spPr>
          <a:xfrm>
            <a:off x="2685175" y="809650"/>
            <a:ext cx="5787282" cy="4029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84" name="Google Shape;184;p30"/>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Registry</a:t>
            </a:r>
            <a:endParaRPr sz="3000">
              <a:solidFill>
                <a:srgbClr val="434343"/>
              </a:solidFill>
              <a:latin typeface="Barlow Semi Condensed SemiBold"/>
              <a:ea typeface="Barlow Semi Condensed SemiBold"/>
              <a:cs typeface="Barlow Semi Condensed SemiBold"/>
              <a:sym typeface="Barlow Semi Condensed SemiBold"/>
            </a:endParaRPr>
          </a:p>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example</a:t>
            </a:r>
            <a:endParaRPr sz="3000">
              <a:solidFill>
                <a:srgbClr val="434343"/>
              </a:solidFill>
              <a:latin typeface="Barlow Semi Condensed SemiBold"/>
              <a:ea typeface="Barlow Semi Condensed SemiBold"/>
              <a:cs typeface="Barlow Semi Condensed SemiBold"/>
              <a:sym typeface="Barlow Semi Condensed SemiBold"/>
            </a:endParaRPr>
          </a:p>
        </p:txBody>
      </p:sp>
      <p:pic>
        <p:nvPicPr>
          <p:cNvPr id="185" name="Google Shape;185;p30"/>
          <p:cNvPicPr preferRelativeResize="0"/>
          <p:nvPr/>
        </p:nvPicPr>
        <p:blipFill>
          <a:blip r:embed="rId3">
            <a:alphaModFix/>
          </a:blip>
          <a:stretch>
            <a:fillRect/>
          </a:stretch>
        </p:blipFill>
        <p:spPr>
          <a:xfrm>
            <a:off x="2199100" y="314875"/>
            <a:ext cx="6449800" cy="4828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Contents</a:t>
            </a:r>
            <a:endParaRPr sz="3000">
              <a:solidFill>
                <a:srgbClr val="434343"/>
              </a:solidFill>
              <a:latin typeface="Barlow Semi Condensed SemiBold"/>
              <a:ea typeface="Barlow Semi Condensed SemiBold"/>
              <a:cs typeface="Barlow Semi Condensed SemiBold"/>
              <a:sym typeface="Barlow Semi Condensed SemiBold"/>
            </a:endParaRPr>
          </a:p>
        </p:txBody>
      </p:sp>
      <p:sp>
        <p:nvSpPr>
          <p:cNvPr id="62" name="Google Shape;62;p14"/>
          <p:cNvSpPr txBox="1"/>
          <p:nvPr>
            <p:ph idx="1" type="body"/>
          </p:nvPr>
        </p:nvSpPr>
        <p:spPr>
          <a:xfrm>
            <a:off x="311700" y="1152475"/>
            <a:ext cx="8520600" cy="37947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rgbClr val="434343"/>
              </a:buClr>
              <a:buSzPts val="1800"/>
              <a:buFont typeface="Inter Medium"/>
              <a:buAutoNum type="arabicPeriod"/>
            </a:pPr>
            <a:r>
              <a:rPr lang="en">
                <a:solidFill>
                  <a:srgbClr val="434343"/>
                </a:solidFill>
                <a:latin typeface="Inter Medium"/>
                <a:ea typeface="Inter Medium"/>
                <a:cs typeface="Inter Medium"/>
                <a:sym typeface="Inter Medium"/>
              </a:rPr>
              <a:t>Preservation Scope</a:t>
            </a:r>
            <a:endParaRPr>
              <a:solidFill>
                <a:srgbClr val="434343"/>
              </a:solidFill>
              <a:latin typeface="Inter Medium"/>
              <a:ea typeface="Inter Medium"/>
              <a:cs typeface="Inter Medium"/>
              <a:sym typeface="Inter Medium"/>
            </a:endParaRPr>
          </a:p>
          <a:p>
            <a:pPr indent="-342900" lvl="0" marL="457200" rtl="0" algn="l">
              <a:spcBef>
                <a:spcPts val="0"/>
              </a:spcBef>
              <a:spcAft>
                <a:spcPts val="0"/>
              </a:spcAft>
              <a:buClr>
                <a:srgbClr val="434343"/>
              </a:buClr>
              <a:buSzPts val="1800"/>
              <a:buFont typeface="Inter Medium"/>
              <a:buAutoNum type="arabicPeriod"/>
            </a:pPr>
            <a:r>
              <a:rPr lang="en">
                <a:solidFill>
                  <a:srgbClr val="434343"/>
                </a:solidFill>
                <a:latin typeface="Inter Medium"/>
                <a:ea typeface="Inter Medium"/>
                <a:cs typeface="Inter Medium"/>
                <a:sym typeface="Inter Medium"/>
              </a:rPr>
              <a:t>Scenarios</a:t>
            </a:r>
            <a:endParaRPr>
              <a:solidFill>
                <a:srgbClr val="434343"/>
              </a:solidFill>
              <a:latin typeface="Inter Medium"/>
              <a:ea typeface="Inter Medium"/>
              <a:cs typeface="Inter Medium"/>
              <a:sym typeface="Inter Medium"/>
            </a:endParaRPr>
          </a:p>
          <a:p>
            <a:pPr indent="-342900" lvl="0" marL="457200" rtl="0" algn="l">
              <a:spcBef>
                <a:spcPts val="0"/>
              </a:spcBef>
              <a:spcAft>
                <a:spcPts val="0"/>
              </a:spcAft>
              <a:buClr>
                <a:srgbClr val="434343"/>
              </a:buClr>
              <a:buSzPts val="1800"/>
              <a:buFont typeface="Inter Medium"/>
              <a:buAutoNum type="arabicPeriod"/>
            </a:pPr>
            <a:r>
              <a:rPr lang="en">
                <a:solidFill>
                  <a:srgbClr val="434343"/>
                </a:solidFill>
                <a:latin typeface="Inter Medium"/>
                <a:ea typeface="Inter Medium"/>
                <a:cs typeface="Inter Medium"/>
                <a:sym typeface="Inter Medium"/>
              </a:rPr>
              <a:t>Digital Preservation</a:t>
            </a:r>
            <a:endParaRPr>
              <a:solidFill>
                <a:srgbClr val="434343"/>
              </a:solidFill>
              <a:latin typeface="Inter Medium"/>
              <a:ea typeface="Inter Medium"/>
              <a:cs typeface="Inter Medium"/>
              <a:sym typeface="Inter Medium"/>
            </a:endParaRPr>
          </a:p>
          <a:p>
            <a:pPr indent="-342900" lvl="0" marL="457200" rtl="0" algn="l">
              <a:spcBef>
                <a:spcPts val="0"/>
              </a:spcBef>
              <a:spcAft>
                <a:spcPts val="0"/>
              </a:spcAft>
              <a:buClr>
                <a:srgbClr val="434343"/>
              </a:buClr>
              <a:buSzPts val="1800"/>
              <a:buFont typeface="Inter Medium"/>
              <a:buAutoNum type="arabicPeriod"/>
            </a:pPr>
            <a:r>
              <a:rPr lang="en">
                <a:solidFill>
                  <a:srgbClr val="434343"/>
                </a:solidFill>
                <a:latin typeface="Inter Medium"/>
                <a:ea typeface="Inter Medium"/>
                <a:cs typeface="Inter Medium"/>
                <a:sym typeface="Inter Medium"/>
              </a:rPr>
              <a:t>Creating SIPs</a:t>
            </a:r>
            <a:endParaRPr>
              <a:solidFill>
                <a:srgbClr val="434343"/>
              </a:solidFill>
              <a:latin typeface="Inter Medium"/>
              <a:ea typeface="Inter Medium"/>
              <a:cs typeface="Inter Medium"/>
              <a:sym typeface="Inter Medium"/>
            </a:endParaRPr>
          </a:p>
          <a:p>
            <a:pPr indent="-342900" lvl="0" marL="457200" rtl="0" algn="l">
              <a:spcBef>
                <a:spcPts val="0"/>
              </a:spcBef>
              <a:spcAft>
                <a:spcPts val="0"/>
              </a:spcAft>
              <a:buClr>
                <a:srgbClr val="434343"/>
              </a:buClr>
              <a:buSzPts val="1800"/>
              <a:buFont typeface="Inter Medium"/>
              <a:buAutoNum type="arabicPeriod"/>
            </a:pPr>
            <a:r>
              <a:rPr lang="en">
                <a:solidFill>
                  <a:srgbClr val="434343"/>
                </a:solidFill>
                <a:latin typeface="Inter Medium"/>
                <a:ea typeface="Inter Medium"/>
                <a:cs typeface="Inter Medium"/>
                <a:sym typeface="Inter Medium"/>
              </a:rPr>
              <a:t>Platform</a:t>
            </a:r>
            <a:endParaRPr>
              <a:solidFill>
                <a:srgbClr val="434343"/>
              </a:solidFill>
              <a:latin typeface="Inter Medium"/>
              <a:ea typeface="Inter Medium"/>
              <a:cs typeface="Inter Medium"/>
              <a:sym typeface="Inter Medium"/>
            </a:endParaRPr>
          </a:p>
          <a:p>
            <a:pPr indent="-342900" lvl="1" marL="914400" rtl="0" algn="l">
              <a:spcBef>
                <a:spcPts val="0"/>
              </a:spcBef>
              <a:spcAft>
                <a:spcPts val="0"/>
              </a:spcAft>
              <a:buClr>
                <a:srgbClr val="434343"/>
              </a:buClr>
              <a:buSzPts val="1800"/>
              <a:buFont typeface="Inter Medium"/>
              <a:buAutoNum type="alphaLcPeriod"/>
            </a:pPr>
            <a:r>
              <a:rPr lang="en" sz="1800">
                <a:solidFill>
                  <a:srgbClr val="434343"/>
                </a:solidFill>
                <a:latin typeface="Inter Medium"/>
                <a:ea typeface="Inter Medium"/>
                <a:cs typeface="Inter Medium"/>
                <a:sym typeface="Inter Medium"/>
              </a:rPr>
              <a:t>Architecture overview</a:t>
            </a:r>
            <a:endParaRPr sz="1800">
              <a:solidFill>
                <a:srgbClr val="434343"/>
              </a:solidFill>
              <a:latin typeface="Inter Medium"/>
              <a:ea typeface="Inter Medium"/>
              <a:cs typeface="Inter Medium"/>
              <a:sym typeface="Inter Medium"/>
            </a:endParaRPr>
          </a:p>
          <a:p>
            <a:pPr indent="-342900" lvl="1" marL="914400" rtl="0" algn="l">
              <a:spcBef>
                <a:spcPts val="0"/>
              </a:spcBef>
              <a:spcAft>
                <a:spcPts val="0"/>
              </a:spcAft>
              <a:buClr>
                <a:srgbClr val="434343"/>
              </a:buClr>
              <a:buSzPts val="1800"/>
              <a:buFont typeface="Inter Medium"/>
              <a:buAutoNum type="alphaLcPeriod"/>
            </a:pPr>
            <a:r>
              <a:rPr lang="en" sz="1800">
                <a:solidFill>
                  <a:srgbClr val="434343"/>
                </a:solidFill>
                <a:latin typeface="Inter Medium"/>
                <a:ea typeface="Inter Medium"/>
                <a:cs typeface="Inter Medium"/>
                <a:sym typeface="Inter Medium"/>
              </a:rPr>
              <a:t>Features</a:t>
            </a:r>
            <a:endParaRPr sz="1800">
              <a:solidFill>
                <a:srgbClr val="434343"/>
              </a:solidFill>
              <a:latin typeface="Inter Medium"/>
              <a:ea typeface="Inter Medium"/>
              <a:cs typeface="Inter Medium"/>
              <a:sym typeface="Inter Medium"/>
            </a:endParaRPr>
          </a:p>
          <a:p>
            <a:pPr indent="-342900" lvl="1" marL="914400" rtl="0" algn="l">
              <a:spcBef>
                <a:spcPts val="0"/>
              </a:spcBef>
              <a:spcAft>
                <a:spcPts val="0"/>
              </a:spcAft>
              <a:buClr>
                <a:srgbClr val="434343"/>
              </a:buClr>
              <a:buSzPts val="1800"/>
              <a:buFont typeface="Inter Medium"/>
              <a:buAutoNum type="alphaLcPeriod"/>
            </a:pPr>
            <a:r>
              <a:rPr lang="en" sz="1800">
                <a:solidFill>
                  <a:srgbClr val="434343"/>
                </a:solidFill>
                <a:latin typeface="Inter Medium"/>
                <a:ea typeface="Inter Medium"/>
                <a:cs typeface="Inter Medium"/>
                <a:sym typeface="Inter Medium"/>
              </a:rPr>
              <a:t>Technology</a:t>
            </a:r>
            <a:endParaRPr sz="1800">
              <a:solidFill>
                <a:srgbClr val="434343"/>
              </a:solidFill>
              <a:latin typeface="Inter Medium"/>
              <a:ea typeface="Inter Medium"/>
              <a:cs typeface="Inter Medium"/>
              <a:sym typeface="Inter Medium"/>
            </a:endParaRPr>
          </a:p>
          <a:p>
            <a:pPr indent="-342900" lvl="0" marL="457200" rtl="0" algn="l">
              <a:spcBef>
                <a:spcPts val="0"/>
              </a:spcBef>
              <a:spcAft>
                <a:spcPts val="0"/>
              </a:spcAft>
              <a:buClr>
                <a:srgbClr val="434343"/>
              </a:buClr>
              <a:buSzPts val="1800"/>
              <a:buFont typeface="Inter Medium"/>
              <a:buAutoNum type="arabicPeriod"/>
            </a:pPr>
            <a:r>
              <a:rPr lang="en">
                <a:solidFill>
                  <a:srgbClr val="434343"/>
                </a:solidFill>
                <a:latin typeface="Inter Medium"/>
                <a:ea typeface="Inter Medium"/>
                <a:cs typeface="Inter Medium"/>
                <a:sym typeface="Inter Medium"/>
              </a:rPr>
              <a:t>Further improvements</a:t>
            </a:r>
            <a:endParaRPr sz="1800">
              <a:solidFill>
                <a:srgbClr val="434343"/>
              </a:solidFill>
              <a:latin typeface="Inter Medium"/>
              <a:ea typeface="Inter Medium"/>
              <a:cs typeface="Inter Medium"/>
              <a:sym typeface="Inter Medium"/>
            </a:endParaRPr>
          </a:p>
          <a:p>
            <a:pPr indent="0" lvl="0" marL="0" rtl="0" algn="l">
              <a:spcBef>
                <a:spcPts val="1200"/>
              </a:spcBef>
              <a:spcAft>
                <a:spcPts val="1200"/>
              </a:spcAft>
              <a:buNone/>
            </a:pPr>
            <a:r>
              <a:t/>
            </a:r>
            <a:endParaRPr sz="2000">
              <a:solidFill>
                <a:srgbClr val="434343"/>
              </a:solidFill>
              <a:latin typeface="Inter Medium"/>
              <a:ea typeface="Inter Medium"/>
              <a:cs typeface="Inter Medium"/>
              <a:sym typeface="Inter Medium"/>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69" name="Google Shape;69;p15"/>
          <p:cNvSpPr txBox="1"/>
          <p:nvPr>
            <p:ph type="title"/>
          </p:nvPr>
        </p:nvSpPr>
        <p:spPr>
          <a:xfrm>
            <a:off x="311700" y="236950"/>
            <a:ext cx="567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Preservation Scope</a:t>
            </a:r>
            <a:endParaRPr sz="3000">
              <a:solidFill>
                <a:srgbClr val="434343"/>
              </a:solidFill>
              <a:latin typeface="Barlow Semi Condensed SemiBold"/>
              <a:ea typeface="Barlow Semi Condensed SemiBold"/>
              <a:cs typeface="Barlow Semi Condensed SemiBold"/>
              <a:sym typeface="Barlow Semi Condensed SemiBold"/>
            </a:endParaRPr>
          </a:p>
        </p:txBody>
      </p:sp>
      <p:sp>
        <p:nvSpPr>
          <p:cNvPr id="70" name="Google Shape;70;p15"/>
          <p:cNvSpPr txBox="1"/>
          <p:nvPr/>
        </p:nvSpPr>
        <p:spPr>
          <a:xfrm>
            <a:off x="347275" y="1173500"/>
            <a:ext cx="5171400" cy="1351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rgbClr val="434343"/>
              </a:buClr>
              <a:buSzPts val="1800"/>
              <a:buFont typeface="Inter"/>
              <a:buChar char="-"/>
            </a:pPr>
            <a:r>
              <a:rPr lang="en" sz="1800">
                <a:solidFill>
                  <a:srgbClr val="434343"/>
                </a:solidFill>
                <a:latin typeface="Inter"/>
                <a:ea typeface="Inter"/>
                <a:cs typeface="Inter"/>
                <a:sym typeface="Inter"/>
              </a:rPr>
              <a:t>Digital Repositories in use at CERN</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Local folders (user provided content)</a:t>
            </a:r>
            <a:endParaRPr sz="1800">
              <a:solidFill>
                <a:srgbClr val="434343"/>
              </a:solidFill>
              <a:latin typeface="Inter"/>
              <a:ea typeface="Inter"/>
              <a:cs typeface="Inter"/>
              <a:sym typeface="Inter"/>
            </a:endParaRPr>
          </a:p>
          <a:p>
            <a:pPr indent="-330200" lvl="1" marL="914400" rtl="0" algn="l">
              <a:lnSpc>
                <a:spcPct val="115000"/>
              </a:lnSpc>
              <a:spcBef>
                <a:spcPts val="0"/>
              </a:spcBef>
              <a:spcAft>
                <a:spcPts val="0"/>
              </a:spcAft>
              <a:buClr>
                <a:srgbClr val="434343"/>
              </a:buClr>
              <a:buSzPts val="1600"/>
              <a:buFont typeface="Inter"/>
              <a:buChar char="-"/>
            </a:pPr>
            <a:r>
              <a:rPr lang="en" sz="1600">
                <a:solidFill>
                  <a:srgbClr val="434343"/>
                </a:solidFill>
                <a:latin typeface="Inter"/>
                <a:ea typeface="Inter"/>
                <a:cs typeface="Inter"/>
                <a:sym typeface="Inter"/>
              </a:rPr>
              <a:t>E.g. Slides submitted to external conferences, notes, drafts</a:t>
            </a:r>
            <a:endParaRPr sz="1600">
              <a:solidFill>
                <a:srgbClr val="434343"/>
              </a:solidFill>
              <a:latin typeface="Inter"/>
              <a:ea typeface="Inter"/>
              <a:cs typeface="Inter"/>
              <a:sym typeface="Inter"/>
            </a:endParaRPr>
          </a:p>
        </p:txBody>
      </p:sp>
      <p:pic>
        <p:nvPicPr>
          <p:cNvPr id="71" name="Google Shape;71;p15"/>
          <p:cNvPicPr preferRelativeResize="0"/>
          <p:nvPr/>
        </p:nvPicPr>
        <p:blipFill>
          <a:blip r:embed="rId3">
            <a:alphaModFix/>
          </a:blip>
          <a:stretch>
            <a:fillRect/>
          </a:stretch>
        </p:blipFill>
        <p:spPr>
          <a:xfrm>
            <a:off x="7657000" y="3117400"/>
            <a:ext cx="791675" cy="791675"/>
          </a:xfrm>
          <a:prstGeom prst="rect">
            <a:avLst/>
          </a:prstGeom>
          <a:noFill/>
          <a:ln>
            <a:noFill/>
          </a:ln>
        </p:spPr>
      </p:pic>
      <p:pic>
        <p:nvPicPr>
          <p:cNvPr id="72" name="Google Shape;72;p15"/>
          <p:cNvPicPr preferRelativeResize="0"/>
          <p:nvPr/>
        </p:nvPicPr>
        <p:blipFill>
          <a:blip r:embed="rId4">
            <a:alphaModFix/>
          </a:blip>
          <a:stretch>
            <a:fillRect/>
          </a:stretch>
        </p:blipFill>
        <p:spPr>
          <a:xfrm>
            <a:off x="6526425" y="2995238"/>
            <a:ext cx="1035975" cy="1035975"/>
          </a:xfrm>
          <a:prstGeom prst="rect">
            <a:avLst/>
          </a:prstGeom>
          <a:noFill/>
          <a:ln>
            <a:noFill/>
          </a:ln>
        </p:spPr>
      </p:pic>
      <p:pic>
        <p:nvPicPr>
          <p:cNvPr id="73" name="Google Shape;73;p15"/>
          <p:cNvPicPr preferRelativeResize="0"/>
          <p:nvPr/>
        </p:nvPicPr>
        <p:blipFill rotWithShape="1">
          <a:blip r:embed="rId5">
            <a:alphaModFix/>
          </a:blip>
          <a:srcRect b="28607" l="0" r="0" t="29018"/>
          <a:stretch/>
        </p:blipFill>
        <p:spPr>
          <a:xfrm>
            <a:off x="6841663" y="2209475"/>
            <a:ext cx="1351500" cy="572700"/>
          </a:xfrm>
          <a:prstGeom prst="rect">
            <a:avLst/>
          </a:prstGeom>
          <a:noFill/>
          <a:ln>
            <a:noFill/>
          </a:ln>
        </p:spPr>
      </p:pic>
      <p:pic>
        <p:nvPicPr>
          <p:cNvPr id="74" name="Google Shape;74;p15"/>
          <p:cNvPicPr preferRelativeResize="0"/>
          <p:nvPr/>
        </p:nvPicPr>
        <p:blipFill>
          <a:blip r:embed="rId6">
            <a:alphaModFix/>
          </a:blip>
          <a:stretch>
            <a:fillRect/>
          </a:stretch>
        </p:blipFill>
        <p:spPr>
          <a:xfrm>
            <a:off x="6676588" y="4183627"/>
            <a:ext cx="1681650" cy="688650"/>
          </a:xfrm>
          <a:prstGeom prst="rect">
            <a:avLst/>
          </a:prstGeom>
          <a:noFill/>
          <a:ln>
            <a:noFill/>
          </a:ln>
        </p:spPr>
      </p:pic>
      <p:pic>
        <p:nvPicPr>
          <p:cNvPr id="75" name="Google Shape;75;p15"/>
          <p:cNvPicPr preferRelativeResize="0"/>
          <p:nvPr/>
        </p:nvPicPr>
        <p:blipFill>
          <a:blip r:embed="rId7">
            <a:alphaModFix/>
          </a:blip>
          <a:stretch>
            <a:fillRect/>
          </a:stretch>
        </p:blipFill>
        <p:spPr>
          <a:xfrm>
            <a:off x="6413438" y="1143336"/>
            <a:ext cx="2207974" cy="882982"/>
          </a:xfrm>
          <a:prstGeom prst="rect">
            <a:avLst/>
          </a:prstGeom>
          <a:noFill/>
          <a:ln>
            <a:noFill/>
          </a:ln>
        </p:spPr>
      </p:pic>
      <p:pic>
        <p:nvPicPr>
          <p:cNvPr id="76" name="Google Shape;76;p15"/>
          <p:cNvPicPr preferRelativeResize="0"/>
          <p:nvPr/>
        </p:nvPicPr>
        <p:blipFill>
          <a:blip r:embed="rId8">
            <a:alphaModFix/>
          </a:blip>
          <a:stretch>
            <a:fillRect/>
          </a:stretch>
        </p:blipFill>
        <p:spPr>
          <a:xfrm>
            <a:off x="6615875" y="566575"/>
            <a:ext cx="1803063" cy="393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idx="1" type="body"/>
          </p:nvPr>
        </p:nvSpPr>
        <p:spPr>
          <a:xfrm>
            <a:off x="1717200" y="2571750"/>
            <a:ext cx="5709600" cy="2211600"/>
          </a:xfrm>
          <a:prstGeom prst="rect">
            <a:avLst/>
          </a:prstGeom>
        </p:spPr>
        <p:txBody>
          <a:bodyPr anchorCtr="0" anchor="t" bIns="91425" lIns="91425" spcFirstLastPara="1" rIns="91425" wrap="square" tIns="91425">
            <a:normAutofit lnSpcReduction="20000"/>
          </a:bodyPr>
          <a:lstStyle/>
          <a:p>
            <a:pPr indent="0" lvl="0" marL="0" rtl="0" algn="ctr">
              <a:spcBef>
                <a:spcPts val="1200"/>
              </a:spcBef>
              <a:spcAft>
                <a:spcPts val="0"/>
              </a:spcAft>
              <a:buNone/>
            </a:pPr>
            <a:r>
              <a:rPr lang="en" sz="2000">
                <a:solidFill>
                  <a:srgbClr val="434343"/>
                </a:solidFill>
                <a:latin typeface="Inter Medium"/>
                <a:ea typeface="Inter Medium"/>
                <a:cs typeface="Inter Medium"/>
                <a:sym typeface="Inter Medium"/>
              </a:rPr>
              <a:t>But…</a:t>
            </a:r>
            <a:br>
              <a:rPr lang="en" sz="2000">
                <a:solidFill>
                  <a:srgbClr val="434343"/>
                </a:solidFill>
                <a:latin typeface="Inter Medium"/>
                <a:ea typeface="Inter Medium"/>
                <a:cs typeface="Inter Medium"/>
                <a:sym typeface="Inter Medium"/>
              </a:rPr>
            </a:br>
            <a:br>
              <a:rPr lang="en" sz="2000">
                <a:solidFill>
                  <a:srgbClr val="434343"/>
                </a:solidFill>
                <a:latin typeface="Inter Medium"/>
                <a:ea typeface="Inter Medium"/>
                <a:cs typeface="Inter Medium"/>
                <a:sym typeface="Inter Medium"/>
              </a:rPr>
            </a:br>
            <a:r>
              <a:rPr b="1" lang="en">
                <a:solidFill>
                  <a:srgbClr val="434343"/>
                </a:solidFill>
                <a:latin typeface="Inter"/>
                <a:ea typeface="Inter"/>
                <a:cs typeface="Inter"/>
                <a:sym typeface="Inter"/>
              </a:rPr>
              <a:t>Policies, infrastructures </a:t>
            </a:r>
            <a:r>
              <a:rPr lang="en">
                <a:solidFill>
                  <a:srgbClr val="434343"/>
                </a:solidFill>
                <a:latin typeface="Inter"/>
                <a:ea typeface="Inter"/>
                <a:cs typeface="Inter"/>
                <a:sym typeface="Inter"/>
              </a:rPr>
              <a:t>and</a:t>
            </a:r>
            <a:r>
              <a:rPr b="1" lang="en">
                <a:solidFill>
                  <a:srgbClr val="434343"/>
                </a:solidFill>
                <a:latin typeface="Inter"/>
                <a:ea typeface="Inter"/>
                <a:cs typeface="Inter"/>
                <a:sym typeface="Inter"/>
              </a:rPr>
              <a:t> technologies</a:t>
            </a:r>
            <a:r>
              <a:rPr lang="en">
                <a:solidFill>
                  <a:srgbClr val="434343"/>
                </a:solidFill>
                <a:latin typeface="Inter"/>
                <a:ea typeface="Inter"/>
                <a:cs typeface="Inter"/>
                <a:sym typeface="Inter"/>
              </a:rPr>
              <a:t> to face challenges of file corruption, media failure and technological (hardware and software) obsolescence, following OAIS principles</a:t>
            </a:r>
            <a:endParaRPr>
              <a:solidFill>
                <a:srgbClr val="434343"/>
              </a:solidFill>
              <a:latin typeface="Inter"/>
              <a:ea typeface="Inter"/>
              <a:cs typeface="Inter"/>
              <a:sym typeface="Inter"/>
            </a:endParaRPr>
          </a:p>
          <a:p>
            <a:pPr indent="0" lvl="0" marL="0" rtl="0" algn="ctr">
              <a:spcBef>
                <a:spcPts val="1200"/>
              </a:spcBef>
              <a:spcAft>
                <a:spcPts val="1200"/>
              </a:spcAft>
              <a:buNone/>
            </a:pPr>
            <a:r>
              <a:t/>
            </a:r>
            <a:endParaRPr sz="1400">
              <a:solidFill>
                <a:srgbClr val="A4C2F4"/>
              </a:solidFill>
              <a:latin typeface="Inter Medium"/>
              <a:ea typeface="Inter Medium"/>
              <a:cs typeface="Inter Medium"/>
              <a:sym typeface="Inter Medium"/>
            </a:endParaRPr>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83" name="Google Shape;83;p16"/>
          <p:cNvSpPr txBox="1"/>
          <p:nvPr/>
        </p:nvSpPr>
        <p:spPr>
          <a:xfrm>
            <a:off x="2178900" y="1030038"/>
            <a:ext cx="4786200" cy="128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2000">
                <a:solidFill>
                  <a:srgbClr val="434343"/>
                </a:solidFill>
                <a:latin typeface="Inter Medium"/>
                <a:ea typeface="Inter Medium"/>
                <a:cs typeface="Inter Medium"/>
                <a:sym typeface="Inter Medium"/>
              </a:rPr>
              <a:t>NOT</a:t>
            </a:r>
            <a:endParaRPr sz="2000">
              <a:solidFill>
                <a:srgbClr val="434343"/>
              </a:solidFill>
              <a:latin typeface="Inter Medium"/>
              <a:ea typeface="Inter Medium"/>
              <a:cs typeface="Inter Medium"/>
              <a:sym typeface="Inter Medium"/>
            </a:endParaRPr>
          </a:p>
          <a:p>
            <a:pPr indent="0" lvl="0" marL="0" rtl="0" algn="ctr">
              <a:lnSpc>
                <a:spcPct val="115000"/>
              </a:lnSpc>
              <a:spcBef>
                <a:spcPts val="1200"/>
              </a:spcBef>
              <a:spcAft>
                <a:spcPts val="1200"/>
              </a:spcAft>
              <a:buNone/>
            </a:pPr>
            <a:r>
              <a:rPr lang="en" sz="1800">
                <a:solidFill>
                  <a:srgbClr val="434343"/>
                </a:solidFill>
                <a:latin typeface="Inter Medium"/>
                <a:ea typeface="Inter Medium"/>
                <a:cs typeface="Inter Medium"/>
                <a:sym typeface="Inter Medium"/>
              </a:rPr>
              <a:t>Another digital repository</a:t>
            </a:r>
            <a:br>
              <a:rPr lang="en" sz="1800">
                <a:solidFill>
                  <a:srgbClr val="434343"/>
                </a:solidFill>
                <a:latin typeface="Inter Medium"/>
                <a:ea typeface="Inter Medium"/>
                <a:cs typeface="Inter Medium"/>
                <a:sym typeface="Inter Medium"/>
              </a:rPr>
            </a:br>
            <a:r>
              <a:rPr lang="en" sz="1800">
                <a:solidFill>
                  <a:srgbClr val="434343"/>
                </a:solidFill>
                <a:latin typeface="Inter Medium"/>
                <a:ea typeface="Inter Medium"/>
                <a:cs typeface="Inter Medium"/>
                <a:sym typeface="Inter Medium"/>
              </a:rPr>
              <a:t>A backup</a:t>
            </a:r>
            <a:endParaRPr sz="1200">
              <a:solidFill>
                <a:srgbClr val="434343"/>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2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2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89" name="Google Shape;89;p17"/>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Scenarios</a:t>
            </a:r>
            <a:endParaRPr sz="3000">
              <a:solidFill>
                <a:srgbClr val="434343"/>
              </a:solidFill>
              <a:latin typeface="Barlow Semi Condensed SemiBold"/>
              <a:ea typeface="Barlow Semi Condensed SemiBold"/>
              <a:cs typeface="Barlow Semi Condensed SemiBold"/>
              <a:sym typeface="Barlow Semi Condensed SemiBold"/>
            </a:endParaRPr>
          </a:p>
        </p:txBody>
      </p:sp>
      <p:sp>
        <p:nvSpPr>
          <p:cNvPr id="90" name="Google Shape;90;p17"/>
          <p:cNvSpPr txBox="1"/>
          <p:nvPr/>
        </p:nvSpPr>
        <p:spPr>
          <a:xfrm>
            <a:off x="347275" y="1173500"/>
            <a:ext cx="8600400" cy="3795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rgbClr val="434343"/>
              </a:buClr>
              <a:buSzPts val="1800"/>
              <a:buFont typeface="Inter"/>
              <a:buAutoNum type="alphaUcPeriod"/>
            </a:pPr>
            <a:r>
              <a:rPr lang="en" sz="1800">
                <a:solidFill>
                  <a:srgbClr val="434343"/>
                </a:solidFill>
                <a:latin typeface="Inter"/>
                <a:ea typeface="Inter"/>
                <a:cs typeface="Inter"/>
                <a:sym typeface="Inter"/>
              </a:rPr>
              <a:t>Repositories periodically selecting and submitting resources for long term preservation</a:t>
            </a:r>
            <a:endParaRPr sz="1800">
              <a:solidFill>
                <a:srgbClr val="434343"/>
              </a:solidFill>
              <a:latin typeface="Inter"/>
              <a:ea typeface="Inter"/>
              <a:cs typeface="Inter"/>
              <a:sym typeface="Inter"/>
            </a:endParaRPr>
          </a:p>
          <a:p>
            <a:pPr indent="-279400" lvl="1" marL="914400" rtl="0" algn="l">
              <a:lnSpc>
                <a:spcPct val="115000"/>
              </a:lnSpc>
              <a:spcBef>
                <a:spcPts val="0"/>
              </a:spcBef>
              <a:spcAft>
                <a:spcPts val="0"/>
              </a:spcAft>
              <a:buClr>
                <a:srgbClr val="434343"/>
              </a:buClr>
              <a:buSzPts val="800"/>
              <a:buFont typeface="Inter"/>
              <a:buChar char="○"/>
            </a:pPr>
            <a:r>
              <a:rPr lang="en" sz="1600">
                <a:solidFill>
                  <a:srgbClr val="434343"/>
                </a:solidFill>
                <a:latin typeface="Inter"/>
                <a:ea typeface="Inter"/>
                <a:cs typeface="Inter"/>
                <a:sym typeface="Inter"/>
              </a:rPr>
              <a:t>service implements preservation (AIPS) and register them to DM platform</a:t>
            </a:r>
            <a:endParaRPr sz="1600">
              <a:solidFill>
                <a:srgbClr val="434343"/>
              </a:solidFill>
              <a:latin typeface="Inter"/>
              <a:ea typeface="Inter"/>
              <a:cs typeface="Inter"/>
              <a:sym typeface="Inter"/>
            </a:endParaRPr>
          </a:p>
          <a:p>
            <a:pPr indent="-279400" lvl="1" marL="914400" rtl="0" algn="l">
              <a:lnSpc>
                <a:spcPct val="115000"/>
              </a:lnSpc>
              <a:spcBef>
                <a:spcPts val="0"/>
              </a:spcBef>
              <a:spcAft>
                <a:spcPts val="0"/>
              </a:spcAft>
              <a:buClr>
                <a:srgbClr val="434343"/>
              </a:buClr>
              <a:buSzPts val="800"/>
              <a:buFont typeface="Inter"/>
              <a:buChar char="○"/>
            </a:pPr>
            <a:r>
              <a:rPr lang="en" sz="1600">
                <a:solidFill>
                  <a:srgbClr val="434343"/>
                </a:solidFill>
                <a:latin typeface="Inter"/>
                <a:ea typeface="Inter"/>
                <a:cs typeface="Inter"/>
                <a:sym typeface="Inter"/>
              </a:rPr>
              <a:t>service </a:t>
            </a:r>
            <a:r>
              <a:rPr b="1" lang="en" sz="1600">
                <a:solidFill>
                  <a:srgbClr val="434343"/>
                </a:solidFill>
                <a:latin typeface="Inter"/>
                <a:ea typeface="Inter"/>
                <a:cs typeface="Inter"/>
                <a:sym typeface="Inter"/>
              </a:rPr>
              <a:t>submits</a:t>
            </a:r>
            <a:r>
              <a:rPr lang="en" sz="1600">
                <a:solidFill>
                  <a:srgbClr val="434343"/>
                </a:solidFill>
                <a:latin typeface="Inter"/>
                <a:ea typeface="Inter"/>
                <a:cs typeface="Inter"/>
                <a:sym typeface="Inter"/>
              </a:rPr>
              <a:t> SIPs to DM platform</a:t>
            </a:r>
            <a:endParaRPr sz="1600">
              <a:solidFill>
                <a:srgbClr val="434343"/>
              </a:solidFill>
              <a:latin typeface="Inter"/>
              <a:ea typeface="Inter"/>
              <a:cs typeface="Inter"/>
              <a:sym typeface="Inter"/>
            </a:endParaRPr>
          </a:p>
          <a:p>
            <a:pPr indent="-279400" lvl="1" marL="914400" rtl="0" algn="l">
              <a:lnSpc>
                <a:spcPct val="115000"/>
              </a:lnSpc>
              <a:spcBef>
                <a:spcPts val="0"/>
              </a:spcBef>
              <a:spcAft>
                <a:spcPts val="0"/>
              </a:spcAft>
              <a:buClr>
                <a:srgbClr val="434343"/>
              </a:buClr>
              <a:buSzPts val="800"/>
              <a:buFont typeface="Inter"/>
              <a:buChar char="○"/>
            </a:pPr>
            <a:r>
              <a:rPr lang="en" sz="1600">
                <a:solidFill>
                  <a:srgbClr val="434343"/>
                </a:solidFill>
                <a:latin typeface="Inter"/>
                <a:ea typeface="Inter"/>
                <a:cs typeface="Inter"/>
                <a:sym typeface="Inter"/>
              </a:rPr>
              <a:t>service request DM platform to </a:t>
            </a:r>
            <a:r>
              <a:rPr b="1" lang="en" sz="1600">
                <a:solidFill>
                  <a:srgbClr val="434343"/>
                </a:solidFill>
                <a:latin typeface="Inter"/>
                <a:ea typeface="Inter"/>
                <a:cs typeface="Inter"/>
                <a:sym typeface="Inter"/>
              </a:rPr>
              <a:t>harvest</a:t>
            </a:r>
            <a:r>
              <a:rPr lang="en" sz="1600">
                <a:solidFill>
                  <a:srgbClr val="434343"/>
                </a:solidFill>
                <a:latin typeface="Inter"/>
                <a:ea typeface="Inter"/>
                <a:cs typeface="Inter"/>
                <a:sym typeface="Inter"/>
              </a:rPr>
              <a:t> their resources</a:t>
            </a:r>
            <a:endParaRPr sz="16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AutoNum type="alphaUcPeriod"/>
            </a:pPr>
            <a:r>
              <a:rPr lang="en" sz="1800">
                <a:solidFill>
                  <a:srgbClr val="434343"/>
                </a:solidFill>
                <a:latin typeface="Inter"/>
                <a:ea typeface="Inter"/>
                <a:cs typeface="Inter"/>
                <a:sym typeface="Inter"/>
              </a:rPr>
              <a:t>CERN users want to preserve their assets</a:t>
            </a:r>
            <a:endParaRPr sz="1800">
              <a:solidFill>
                <a:srgbClr val="434343"/>
              </a:solidFill>
              <a:latin typeface="Inter"/>
              <a:ea typeface="Inter"/>
              <a:cs typeface="Inter"/>
              <a:sym typeface="Inter"/>
            </a:endParaRPr>
          </a:p>
          <a:p>
            <a:pPr indent="-279400" lvl="1" marL="914400" rtl="0" algn="l">
              <a:lnSpc>
                <a:spcPct val="115000"/>
              </a:lnSpc>
              <a:spcBef>
                <a:spcPts val="0"/>
              </a:spcBef>
              <a:spcAft>
                <a:spcPts val="0"/>
              </a:spcAft>
              <a:buClr>
                <a:srgbClr val="434343"/>
              </a:buClr>
              <a:buSzPts val="800"/>
              <a:buFont typeface="Inter"/>
              <a:buChar char="○"/>
            </a:pPr>
            <a:r>
              <a:rPr lang="en" sz="1600">
                <a:solidFill>
                  <a:srgbClr val="434343"/>
                </a:solidFill>
                <a:latin typeface="Inter"/>
                <a:ea typeface="Inter"/>
                <a:cs typeface="Inter"/>
                <a:sym typeface="Inter"/>
              </a:rPr>
              <a:t>released on digital repositories</a:t>
            </a:r>
            <a:endParaRPr sz="1600">
              <a:solidFill>
                <a:srgbClr val="434343"/>
              </a:solidFill>
              <a:latin typeface="Inter"/>
              <a:ea typeface="Inter"/>
              <a:cs typeface="Inter"/>
              <a:sym typeface="Inter"/>
            </a:endParaRPr>
          </a:p>
          <a:p>
            <a:pPr indent="-279400" lvl="1" marL="914400" rtl="0" algn="l">
              <a:lnSpc>
                <a:spcPct val="115000"/>
              </a:lnSpc>
              <a:spcBef>
                <a:spcPts val="0"/>
              </a:spcBef>
              <a:spcAft>
                <a:spcPts val="0"/>
              </a:spcAft>
              <a:buClr>
                <a:srgbClr val="434343"/>
              </a:buClr>
              <a:buSzPts val="800"/>
              <a:buFont typeface="Inter"/>
              <a:buChar char="○"/>
            </a:pPr>
            <a:r>
              <a:rPr lang="en" sz="1600">
                <a:solidFill>
                  <a:srgbClr val="434343"/>
                </a:solidFill>
                <a:latin typeface="Inter"/>
                <a:ea typeface="Inter"/>
                <a:cs typeface="Inter"/>
                <a:sym typeface="Inter"/>
              </a:rPr>
              <a:t>local files</a:t>
            </a:r>
            <a:endParaRPr sz="1600">
              <a:solidFill>
                <a:srgbClr val="434343"/>
              </a:solidFill>
              <a:latin typeface="Inter"/>
              <a:ea typeface="Inter"/>
              <a:cs typeface="Inter"/>
              <a:sym typeface="Inter"/>
            </a:endParaRPr>
          </a:p>
          <a:p>
            <a:pPr indent="0" lvl="0" marL="0" rtl="0" algn="l">
              <a:lnSpc>
                <a:spcPct val="115000"/>
              </a:lnSpc>
              <a:spcBef>
                <a:spcPts val="1200"/>
              </a:spcBef>
              <a:spcAft>
                <a:spcPts val="0"/>
              </a:spcAft>
              <a:buNone/>
            </a:pPr>
            <a:r>
              <a:t/>
            </a:r>
            <a:endParaRPr sz="1600">
              <a:solidFill>
                <a:srgbClr val="434343"/>
              </a:solidFill>
              <a:latin typeface="Inter"/>
              <a:ea typeface="Inter"/>
              <a:cs typeface="Inter"/>
              <a:sym typeface="Inter"/>
            </a:endParaRPr>
          </a:p>
          <a:p>
            <a:pPr indent="0" lvl="0" marL="0" rtl="0" algn="r">
              <a:lnSpc>
                <a:spcPct val="115000"/>
              </a:lnSpc>
              <a:spcBef>
                <a:spcPts val="1200"/>
              </a:spcBef>
              <a:spcAft>
                <a:spcPts val="0"/>
              </a:spcAft>
              <a:buNone/>
            </a:pPr>
            <a:r>
              <a:rPr lang="en">
                <a:solidFill>
                  <a:srgbClr val="CCCCCC"/>
                </a:solidFill>
                <a:latin typeface="Inter Medium"/>
                <a:ea typeface="Inter Medium"/>
                <a:cs typeface="Inter Medium"/>
                <a:sym typeface="Inter Medium"/>
              </a:rPr>
              <a:t>-&gt; </a:t>
            </a:r>
            <a:r>
              <a:rPr lang="en">
                <a:solidFill>
                  <a:srgbClr val="3C78D8"/>
                </a:solidFill>
                <a:uFill>
                  <a:noFill/>
                </a:uFill>
                <a:latin typeface="Inter Medium"/>
                <a:ea typeface="Inter Medium"/>
                <a:cs typeface="Inter Medium"/>
                <a:sym typeface="Inter Medium"/>
                <a:hlinkClick r:id="rId3">
                  <a:extLst>
                    <a:ext uri="{A12FA001-AC4F-418D-AE19-62706E023703}">
                      <ahyp:hlinkClr val="tx"/>
                    </a:ext>
                  </a:extLst>
                </a:hlinkClick>
              </a:rPr>
              <a:t>CERN Digital Preservation Strategy</a:t>
            </a:r>
            <a:endParaRPr>
              <a:solidFill>
                <a:srgbClr val="3C78D8"/>
              </a:solidFill>
              <a:latin typeface="Inter Medium"/>
              <a:ea typeface="Inter Medium"/>
              <a:cs typeface="Inter Medium"/>
              <a:sym typeface="Inter Medium"/>
            </a:endParaRPr>
          </a:p>
          <a:p>
            <a:pPr indent="0" lvl="0" marL="0" rtl="0" algn="l">
              <a:lnSpc>
                <a:spcPct val="115000"/>
              </a:lnSpc>
              <a:spcBef>
                <a:spcPts val="1200"/>
              </a:spcBef>
              <a:spcAft>
                <a:spcPts val="1200"/>
              </a:spcAft>
              <a:buNone/>
            </a:pPr>
            <a:r>
              <a:t/>
            </a:r>
            <a:endParaRPr sz="1600">
              <a:solidFill>
                <a:srgbClr val="434343"/>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96" name="Google Shape;96;p18"/>
          <p:cNvSpPr txBox="1"/>
          <p:nvPr>
            <p:ph type="title"/>
          </p:nvPr>
        </p:nvSpPr>
        <p:spPr>
          <a:xfrm>
            <a:off x="311700" y="236950"/>
            <a:ext cx="6679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Creating SIPs</a:t>
            </a:r>
            <a:endParaRPr sz="3000">
              <a:solidFill>
                <a:srgbClr val="434343"/>
              </a:solidFill>
              <a:latin typeface="Barlow Semi Condensed SemiBold"/>
              <a:ea typeface="Barlow Semi Condensed SemiBold"/>
              <a:cs typeface="Barlow Semi Condensed SemiBold"/>
              <a:sym typeface="Barlow Semi Condensed SemiBold"/>
            </a:endParaRPr>
          </a:p>
        </p:txBody>
      </p:sp>
      <p:sp>
        <p:nvSpPr>
          <p:cNvPr id="97" name="Google Shape;97;p18"/>
          <p:cNvSpPr txBox="1"/>
          <p:nvPr>
            <p:ph idx="1" type="body"/>
          </p:nvPr>
        </p:nvSpPr>
        <p:spPr>
          <a:xfrm>
            <a:off x="0" y="1148325"/>
            <a:ext cx="3884100" cy="3575100"/>
          </a:xfrm>
          <a:prstGeom prst="rect">
            <a:avLst/>
          </a:prstGeom>
        </p:spPr>
        <p:txBody>
          <a:bodyPr anchorCtr="0" anchor="t" bIns="91425" lIns="91425" spcFirstLastPara="1" rIns="91425" wrap="square" tIns="91425">
            <a:normAutofit/>
          </a:bodyPr>
          <a:lstStyle/>
          <a:p>
            <a:pPr indent="-330200" lvl="0" marL="457200" rtl="0" algn="l">
              <a:spcBef>
                <a:spcPts val="1200"/>
              </a:spcBef>
              <a:spcAft>
                <a:spcPts val="0"/>
              </a:spcAft>
              <a:buClr>
                <a:srgbClr val="434343"/>
              </a:buClr>
              <a:buSzPts val="1600"/>
              <a:buFont typeface="Inter Medium"/>
              <a:buChar char="-"/>
            </a:pPr>
            <a:r>
              <a:rPr b="1" lang="en" sz="1600">
                <a:solidFill>
                  <a:srgbClr val="434343"/>
                </a:solidFill>
                <a:latin typeface="Inter"/>
                <a:ea typeface="Inter"/>
                <a:cs typeface="Inter"/>
                <a:sym typeface="Inter"/>
              </a:rPr>
              <a:t>BagIt Create</a:t>
            </a:r>
            <a:r>
              <a:rPr lang="en" sz="1600">
                <a:solidFill>
                  <a:srgbClr val="434343"/>
                </a:solidFill>
                <a:latin typeface="Inter"/>
                <a:ea typeface="Inter"/>
                <a:cs typeface="Inter"/>
                <a:sym typeface="Inter"/>
              </a:rPr>
              <a:t> a tool to harvest data and export digital repository records in packages with a consistent format, according to a well defined specification</a:t>
            </a:r>
            <a:br>
              <a:rPr lang="en" sz="1600">
                <a:solidFill>
                  <a:srgbClr val="D9D9D9"/>
                </a:solidFill>
                <a:latin typeface="Inter Medium"/>
                <a:ea typeface="Inter Medium"/>
                <a:cs typeface="Inter Medium"/>
                <a:sym typeface="Inter Medium"/>
              </a:rPr>
            </a:br>
            <a:r>
              <a:rPr lang="en" sz="1600">
                <a:solidFill>
                  <a:srgbClr val="D9D9D9"/>
                </a:solidFill>
                <a:latin typeface="Inter Medium"/>
                <a:ea typeface="Inter Medium"/>
                <a:cs typeface="Inter Medium"/>
                <a:sym typeface="Inter Medium"/>
              </a:rPr>
              <a:t>- </a:t>
            </a:r>
            <a:r>
              <a:rPr lang="en" sz="1600">
                <a:solidFill>
                  <a:srgbClr val="CCCCCC"/>
                </a:solidFill>
                <a:latin typeface="Inter Medium"/>
                <a:ea typeface="Inter Medium"/>
                <a:cs typeface="Inter Medium"/>
                <a:sym typeface="Inter Medium"/>
              </a:rPr>
              <a:t>-&gt; </a:t>
            </a:r>
            <a:r>
              <a:rPr lang="en" sz="1600">
                <a:solidFill>
                  <a:srgbClr val="3C78D8"/>
                </a:solidFill>
                <a:uFill>
                  <a:noFill/>
                </a:uFill>
                <a:latin typeface="Inter Medium"/>
                <a:ea typeface="Inter Medium"/>
                <a:cs typeface="Inter Medium"/>
                <a:sym typeface="Inter Medium"/>
                <a:hlinkClick r:id="rId3">
                  <a:extLst>
                    <a:ext uri="{A12FA001-AC4F-418D-AE19-62706E023703}">
                      <ahyp:hlinkClr val="tx"/>
                    </a:ext>
                  </a:extLst>
                </a:hlinkClick>
              </a:rPr>
              <a:t>CERN SIP Spec</a:t>
            </a:r>
            <a:endParaRPr sz="1600">
              <a:solidFill>
                <a:srgbClr val="434343"/>
              </a:solidFill>
              <a:latin typeface="Inter Medium"/>
              <a:ea typeface="Inter Medium"/>
              <a:cs typeface="Inter Medium"/>
              <a:sym typeface="Inter Medium"/>
            </a:endParaRPr>
          </a:p>
          <a:p>
            <a:pPr indent="0" lvl="0" marL="0" rtl="0" algn="l">
              <a:spcBef>
                <a:spcPts val="1200"/>
              </a:spcBef>
              <a:spcAft>
                <a:spcPts val="0"/>
              </a:spcAft>
              <a:buNone/>
            </a:pPr>
            <a:r>
              <a:t/>
            </a:r>
            <a:endParaRPr sz="1600">
              <a:solidFill>
                <a:srgbClr val="434343"/>
              </a:solidFill>
              <a:latin typeface="Inter Medium"/>
              <a:ea typeface="Inter Medium"/>
              <a:cs typeface="Inter Medium"/>
              <a:sym typeface="Inter Medium"/>
            </a:endParaRPr>
          </a:p>
          <a:p>
            <a:pPr indent="-330200" lvl="0" marL="457200" rtl="0" algn="l">
              <a:spcBef>
                <a:spcPts val="1200"/>
              </a:spcBef>
              <a:spcAft>
                <a:spcPts val="0"/>
              </a:spcAft>
              <a:buClr>
                <a:srgbClr val="434343"/>
              </a:buClr>
              <a:buSzPts val="1600"/>
              <a:buFont typeface="Inter"/>
              <a:buChar char="-"/>
            </a:pPr>
            <a:r>
              <a:rPr lang="en" sz="1600">
                <a:solidFill>
                  <a:srgbClr val="434343"/>
                </a:solidFill>
                <a:latin typeface="Inter"/>
                <a:ea typeface="Inter"/>
                <a:cs typeface="Inter"/>
                <a:sym typeface="Inter"/>
              </a:rPr>
              <a:t>CLI or as a software package</a:t>
            </a:r>
            <a:endParaRPr sz="1600">
              <a:solidFill>
                <a:srgbClr val="434343"/>
              </a:solidFill>
              <a:latin typeface="Inter"/>
              <a:ea typeface="Inter"/>
              <a:cs typeface="Inter"/>
              <a:sym typeface="Inter"/>
            </a:endParaRPr>
          </a:p>
          <a:p>
            <a:pPr indent="-304800" lvl="1" marL="914400" rtl="0" algn="l">
              <a:spcBef>
                <a:spcPts val="0"/>
              </a:spcBef>
              <a:spcAft>
                <a:spcPts val="0"/>
              </a:spcAft>
              <a:buClr>
                <a:srgbClr val="434343"/>
              </a:buClr>
              <a:buSzPts val="1200"/>
              <a:buFont typeface="JetBrains Mono"/>
              <a:buChar char="-"/>
            </a:pPr>
            <a:r>
              <a:rPr lang="en">
                <a:solidFill>
                  <a:srgbClr val="434343"/>
                </a:solidFill>
                <a:latin typeface="JetBrains Mono"/>
                <a:ea typeface="JetBrains Mono"/>
                <a:cs typeface="JetBrains Mono"/>
                <a:sym typeface="JetBrains Mono"/>
              </a:rPr>
              <a:t>$</a:t>
            </a:r>
            <a:r>
              <a:rPr lang="en" sz="1200">
                <a:solidFill>
                  <a:srgbClr val="434343"/>
                </a:solidFill>
                <a:latin typeface="JetBrains Mono"/>
                <a:ea typeface="JetBrains Mono"/>
                <a:cs typeface="JetBrains Mono"/>
                <a:sym typeface="JetBrains Mono"/>
              </a:rPr>
              <a:t> </a:t>
            </a:r>
            <a:r>
              <a:rPr lang="en">
                <a:solidFill>
                  <a:srgbClr val="434343"/>
                </a:solidFill>
                <a:latin typeface="JetBrains Mono Medium"/>
                <a:ea typeface="JetBrains Mono Medium"/>
                <a:cs typeface="JetBrains Mono Medium"/>
                <a:sym typeface="JetBrains Mono Medium"/>
              </a:rPr>
              <a:t>bic --source cds --recid 2748063</a:t>
            </a:r>
            <a:endParaRPr sz="1600">
              <a:solidFill>
                <a:srgbClr val="CCCCCC"/>
              </a:solidFill>
              <a:latin typeface="Inter Medium"/>
              <a:ea typeface="Inter Medium"/>
              <a:cs typeface="Inter Medium"/>
              <a:sym typeface="Inter Medium"/>
            </a:endParaRPr>
          </a:p>
        </p:txBody>
      </p:sp>
      <p:pic>
        <p:nvPicPr>
          <p:cNvPr id="98" name="Google Shape;98;p18"/>
          <p:cNvPicPr preferRelativeResize="0"/>
          <p:nvPr/>
        </p:nvPicPr>
        <p:blipFill>
          <a:blip r:embed="rId4">
            <a:alphaModFix/>
          </a:blip>
          <a:stretch>
            <a:fillRect/>
          </a:stretch>
        </p:blipFill>
        <p:spPr>
          <a:xfrm>
            <a:off x="4010442" y="618574"/>
            <a:ext cx="4864983" cy="4104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0" y="183050"/>
            <a:ext cx="9144003" cy="4960451"/>
          </a:xfrm>
          <a:prstGeom prst="rect">
            <a:avLst/>
          </a:prstGeom>
          <a:noFill/>
          <a:ln>
            <a:noFill/>
          </a:ln>
        </p:spPr>
      </p:pic>
      <p:sp>
        <p:nvSpPr>
          <p:cNvPr id="104" name="Google Shape;10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05" name="Google Shape;105;p19"/>
          <p:cNvSpPr txBox="1"/>
          <p:nvPr>
            <p:ph type="title"/>
          </p:nvPr>
        </p:nvSpPr>
        <p:spPr>
          <a:xfrm>
            <a:off x="6375725" y="0"/>
            <a:ext cx="276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solidFill>
                  <a:srgbClr val="434343"/>
                </a:solidFill>
                <a:latin typeface="Barlow Semi Condensed SemiBold"/>
                <a:ea typeface="Barlow Semi Condensed SemiBold"/>
                <a:cs typeface="Barlow Semi Condensed SemiBold"/>
                <a:sym typeface="Barlow Semi Condensed SemiBold"/>
              </a:rPr>
              <a:t>Platform overview     </a:t>
            </a:r>
            <a:endParaRPr sz="2400">
              <a:solidFill>
                <a:srgbClr val="434343"/>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11" name="Google Shape;111;p20"/>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Features</a:t>
            </a:r>
            <a:endParaRPr sz="3000">
              <a:solidFill>
                <a:srgbClr val="434343"/>
              </a:solidFill>
              <a:latin typeface="Barlow Semi Condensed SemiBold"/>
              <a:ea typeface="Barlow Semi Condensed SemiBold"/>
              <a:cs typeface="Barlow Semi Condensed SemiBold"/>
              <a:sym typeface="Barlow Semi Condensed SemiBold"/>
            </a:endParaRPr>
          </a:p>
        </p:txBody>
      </p:sp>
      <p:sp>
        <p:nvSpPr>
          <p:cNvPr id="112" name="Google Shape;112;p20"/>
          <p:cNvSpPr txBox="1"/>
          <p:nvPr/>
        </p:nvSpPr>
        <p:spPr>
          <a:xfrm>
            <a:off x="347275" y="1173500"/>
            <a:ext cx="5061000" cy="3010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rgbClr val="434343"/>
              </a:buClr>
              <a:buSzPts val="1800"/>
              <a:buFont typeface="Inter"/>
              <a:buChar char="-"/>
            </a:pPr>
            <a:r>
              <a:rPr lang="en" sz="1800">
                <a:solidFill>
                  <a:srgbClr val="434343"/>
                </a:solidFill>
                <a:latin typeface="Inter"/>
                <a:ea typeface="Inter"/>
                <a:cs typeface="Inter"/>
                <a:sym typeface="Inter"/>
              </a:rPr>
              <a:t>SIP creation with BagIt Create</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AIP creation with Archivematica</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Push to Tape and Retrieve from Tape (CTA)</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(Optional) additional curation for local resources</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Fixity checks</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Dissemination and access to the archives</a:t>
            </a:r>
            <a:endParaRPr sz="1800">
              <a:solidFill>
                <a:srgbClr val="434343"/>
              </a:solidFill>
              <a:latin typeface="Inter"/>
              <a:ea typeface="Inter"/>
              <a:cs typeface="Inter"/>
              <a:sym typeface="Inter"/>
            </a:endParaRPr>
          </a:p>
        </p:txBody>
      </p:sp>
      <p:pic>
        <p:nvPicPr>
          <p:cNvPr id="113" name="Google Shape;113;p20"/>
          <p:cNvPicPr preferRelativeResize="0"/>
          <p:nvPr/>
        </p:nvPicPr>
        <p:blipFill>
          <a:blip r:embed="rId3">
            <a:alphaModFix/>
          </a:blip>
          <a:stretch>
            <a:fillRect/>
          </a:stretch>
        </p:blipFill>
        <p:spPr>
          <a:xfrm>
            <a:off x="5291925" y="1389425"/>
            <a:ext cx="3504794" cy="393600"/>
          </a:xfrm>
          <a:prstGeom prst="rect">
            <a:avLst/>
          </a:prstGeom>
          <a:noFill/>
          <a:ln>
            <a:noFill/>
          </a:ln>
          <a:effectLst>
            <a:outerShdw blurRad="242888" rotWithShape="0" algn="bl" dist="9525">
              <a:schemeClr val="dk1"/>
            </a:outerShdw>
          </a:effectLst>
        </p:spPr>
      </p:pic>
      <p:pic>
        <p:nvPicPr>
          <p:cNvPr id="114" name="Google Shape;114;p20"/>
          <p:cNvPicPr preferRelativeResize="0"/>
          <p:nvPr/>
        </p:nvPicPr>
        <p:blipFill>
          <a:blip r:embed="rId4">
            <a:alphaModFix/>
          </a:blip>
          <a:stretch>
            <a:fillRect/>
          </a:stretch>
        </p:blipFill>
        <p:spPr>
          <a:xfrm>
            <a:off x="5424225" y="2109725"/>
            <a:ext cx="3240200" cy="1018700"/>
          </a:xfrm>
          <a:prstGeom prst="rect">
            <a:avLst/>
          </a:prstGeom>
          <a:noFill/>
          <a:ln>
            <a:noFill/>
          </a:ln>
        </p:spPr>
      </p:pic>
      <p:pic>
        <p:nvPicPr>
          <p:cNvPr id="115" name="Google Shape;115;p20"/>
          <p:cNvPicPr preferRelativeResize="0"/>
          <p:nvPr/>
        </p:nvPicPr>
        <p:blipFill>
          <a:blip r:embed="rId5">
            <a:alphaModFix/>
          </a:blip>
          <a:stretch>
            <a:fillRect/>
          </a:stretch>
        </p:blipFill>
        <p:spPr>
          <a:xfrm>
            <a:off x="5108238" y="3455125"/>
            <a:ext cx="3872175" cy="29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Inter"/>
                <a:ea typeface="Inter"/>
                <a:cs typeface="Inter"/>
                <a:sym typeface="Inter"/>
              </a:rPr>
              <a:t>‹#›</a:t>
            </a:fld>
            <a:endParaRPr>
              <a:latin typeface="Inter"/>
              <a:ea typeface="Inter"/>
              <a:cs typeface="Inter"/>
              <a:sym typeface="Inter"/>
            </a:endParaRPr>
          </a:p>
        </p:txBody>
      </p:sp>
      <p:sp>
        <p:nvSpPr>
          <p:cNvPr id="121" name="Google Shape;121;p21"/>
          <p:cNvSpPr txBox="1"/>
          <p:nvPr>
            <p:ph type="title"/>
          </p:nvPr>
        </p:nvSpPr>
        <p:spPr>
          <a:xfrm>
            <a:off x="311700" y="236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Barlow Semi Condensed SemiBold"/>
                <a:ea typeface="Barlow Semi Condensed SemiBold"/>
                <a:cs typeface="Barlow Semi Condensed SemiBold"/>
                <a:sym typeface="Barlow Semi Condensed SemiBold"/>
              </a:rPr>
              <a:t>Technology</a:t>
            </a:r>
            <a:endParaRPr sz="3000">
              <a:solidFill>
                <a:srgbClr val="434343"/>
              </a:solidFill>
              <a:latin typeface="Barlow Semi Condensed SemiBold"/>
              <a:ea typeface="Barlow Semi Condensed SemiBold"/>
              <a:cs typeface="Barlow Semi Condensed SemiBold"/>
              <a:sym typeface="Barlow Semi Condensed SemiBold"/>
            </a:endParaRPr>
          </a:p>
        </p:txBody>
      </p:sp>
      <p:sp>
        <p:nvSpPr>
          <p:cNvPr id="122" name="Google Shape;122;p21"/>
          <p:cNvSpPr txBox="1"/>
          <p:nvPr/>
        </p:nvSpPr>
        <p:spPr>
          <a:xfrm>
            <a:off x="347275" y="1173500"/>
            <a:ext cx="81252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rgbClr val="434343"/>
              </a:buClr>
              <a:buSzPts val="1800"/>
              <a:buFont typeface="Inter"/>
              <a:buChar char="-"/>
            </a:pPr>
            <a:r>
              <a:rPr lang="en" sz="1800">
                <a:solidFill>
                  <a:srgbClr val="434343"/>
                </a:solidFill>
                <a:latin typeface="Inter"/>
                <a:ea typeface="Inter"/>
                <a:cs typeface="Inter"/>
                <a:sym typeface="Inter"/>
              </a:rPr>
              <a:t>Dev (and Git) Ops oriented approach to deployments</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Everything modular and OSS, with detailed </a:t>
            </a:r>
            <a:r>
              <a:rPr lang="en" sz="1800">
                <a:solidFill>
                  <a:srgbClr val="434343"/>
                </a:solidFill>
                <a:latin typeface="Inter"/>
                <a:ea typeface="Inter"/>
                <a:cs typeface="Inter"/>
                <a:sym typeface="Inter"/>
              </a:rPr>
              <a:t>documentation</a:t>
            </a:r>
            <a:r>
              <a:rPr lang="en" sz="1800">
                <a:solidFill>
                  <a:srgbClr val="434343"/>
                </a:solidFill>
                <a:latin typeface="Inter"/>
                <a:ea typeface="Inter"/>
                <a:cs typeface="Inter"/>
                <a:sym typeface="Inter"/>
              </a:rPr>
              <a:t> for usage and development</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CERN specifics documented and easily un-pluggable</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Platform: a Python Django restful web application</a:t>
            </a:r>
            <a:endParaRPr sz="1800">
              <a:solidFill>
                <a:srgbClr val="434343"/>
              </a:solidFill>
              <a:latin typeface="Inter"/>
              <a:ea typeface="Inter"/>
              <a:cs typeface="Inter"/>
              <a:sym typeface="Inter"/>
            </a:endParaRPr>
          </a:p>
          <a:p>
            <a:pPr indent="-342900" lvl="1" marL="9144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OpenAPI specs</a:t>
            </a:r>
            <a:endParaRPr sz="1800">
              <a:solidFill>
                <a:srgbClr val="434343"/>
              </a:solidFill>
              <a:latin typeface="Inter"/>
              <a:ea typeface="Inter"/>
              <a:cs typeface="Inter"/>
              <a:sym typeface="Inter"/>
            </a:endParaRPr>
          </a:p>
          <a:p>
            <a:pPr indent="-342900" lvl="1" marL="9144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Frontend in React</a:t>
            </a:r>
            <a:endParaRPr sz="1800">
              <a:solidFill>
                <a:srgbClr val="434343"/>
              </a:solidFill>
              <a:latin typeface="Inter"/>
              <a:ea typeface="Inter"/>
              <a:cs typeface="Inter"/>
              <a:sym typeface="Inter"/>
            </a:endParaRPr>
          </a:p>
          <a:p>
            <a:pPr indent="-342900" lvl="0" marL="457200" rtl="0" algn="l">
              <a:lnSpc>
                <a:spcPct val="115000"/>
              </a:lnSpc>
              <a:spcBef>
                <a:spcPts val="0"/>
              </a:spcBef>
              <a:spcAft>
                <a:spcPts val="0"/>
              </a:spcAft>
              <a:buClr>
                <a:srgbClr val="434343"/>
              </a:buClr>
              <a:buSzPts val="1800"/>
              <a:buFont typeface="Inter"/>
              <a:buChar char="-"/>
            </a:pPr>
            <a:r>
              <a:rPr lang="en" sz="1800">
                <a:solidFill>
                  <a:srgbClr val="434343"/>
                </a:solidFill>
                <a:latin typeface="Inter"/>
                <a:ea typeface="Inter"/>
                <a:cs typeface="Inter"/>
                <a:sym typeface="Inter"/>
              </a:rPr>
              <a:t>Registry powered by InvenioRDM</a:t>
            </a:r>
            <a:endParaRPr sz="1800">
              <a:solidFill>
                <a:srgbClr val="434343"/>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